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2"/>
  </p:notesMasterIdLst>
  <p:sldIdLst>
    <p:sldId id="256" r:id="rId2"/>
    <p:sldId id="704" r:id="rId3"/>
    <p:sldId id="708" r:id="rId4"/>
    <p:sldId id="292" r:id="rId5"/>
    <p:sldId id="705" r:id="rId6"/>
    <p:sldId id="706" r:id="rId7"/>
    <p:sldId id="645" r:id="rId8"/>
    <p:sldId id="707" r:id="rId9"/>
    <p:sldId id="530" r:id="rId10"/>
    <p:sldId id="643" r:id="rId11"/>
    <p:sldId id="556" r:id="rId12"/>
    <p:sldId id="293" r:id="rId13"/>
    <p:sldId id="578" r:id="rId14"/>
    <p:sldId id="569" r:id="rId15"/>
    <p:sldId id="399" r:id="rId16"/>
    <p:sldId id="579" r:id="rId17"/>
    <p:sldId id="711" r:id="rId18"/>
    <p:sldId id="568" r:id="rId19"/>
    <p:sldId id="639" r:id="rId20"/>
    <p:sldId id="642" r:id="rId21"/>
    <p:sldId id="712" r:id="rId22"/>
    <p:sldId id="685" r:id="rId23"/>
    <p:sldId id="294" r:id="rId24"/>
    <p:sldId id="307" r:id="rId25"/>
    <p:sldId id="477" r:id="rId26"/>
    <p:sldId id="479" r:id="rId27"/>
    <p:sldId id="482" r:id="rId28"/>
    <p:sldId id="305" r:id="rId29"/>
    <p:sldId id="352" r:id="rId30"/>
    <p:sldId id="317" r:id="rId31"/>
    <p:sldId id="452" r:id="rId32"/>
    <p:sldId id="355" r:id="rId33"/>
    <p:sldId id="337" r:id="rId34"/>
    <p:sldId id="318" r:id="rId35"/>
    <p:sldId id="692" r:id="rId36"/>
    <p:sldId id="693" r:id="rId37"/>
    <p:sldId id="694" r:id="rId38"/>
    <p:sldId id="695" r:id="rId39"/>
    <p:sldId id="697" r:id="rId40"/>
    <p:sldId id="696" r:id="rId41"/>
    <p:sldId id="698" r:id="rId42"/>
    <p:sldId id="714" r:id="rId43"/>
    <p:sldId id="700" r:id="rId44"/>
    <p:sldId id="713" r:id="rId45"/>
    <p:sldId id="686" r:id="rId46"/>
    <p:sldId id="699" r:id="rId47"/>
    <p:sldId id="296" r:id="rId48"/>
    <p:sldId id="644" r:id="rId49"/>
    <p:sldId id="295" r:id="rId50"/>
    <p:sldId id="640" r:id="rId51"/>
    <p:sldId id="265" r:id="rId52"/>
    <p:sldId id="677" r:id="rId53"/>
    <p:sldId id="678" r:id="rId54"/>
    <p:sldId id="680" r:id="rId55"/>
    <p:sldId id="701" r:id="rId56"/>
    <p:sldId id="662" r:id="rId57"/>
    <p:sldId id="311" r:id="rId58"/>
    <p:sldId id="264" r:id="rId59"/>
    <p:sldId id="257" r:id="rId60"/>
    <p:sldId id="483" r:id="rId61"/>
    <p:sldId id="710" r:id="rId62"/>
    <p:sldId id="362" r:id="rId63"/>
    <p:sldId id="363" r:id="rId64"/>
    <p:sldId id="364" r:id="rId65"/>
    <p:sldId id="689" r:id="rId66"/>
    <p:sldId id="690" r:id="rId67"/>
    <p:sldId id="682" r:id="rId68"/>
    <p:sldId id="683" r:id="rId69"/>
    <p:sldId id="684" r:id="rId70"/>
    <p:sldId id="681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762"/>
    <p:restoredTop sz="94663"/>
  </p:normalViewPr>
  <p:slideViewPr>
    <p:cSldViewPr snapToGrid="0" snapToObjects="1">
      <p:cViewPr varScale="1">
        <p:scale>
          <a:sx n="103" d="100"/>
          <a:sy n="103" d="100"/>
        </p:scale>
        <p:origin x="168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1F599B-847D-E845-8FA2-F3394CB6C834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2396A-B335-9A42-A257-CF8EBC0FA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98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WnzlbyTZsQY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>
            <a:extLst>
              <a:ext uri="{FF2B5EF4-FFF2-40B4-BE49-F238E27FC236}">
                <a16:creationId xmlns:a16="http://schemas.microsoft.com/office/drawing/2014/main" id="{83A6F0A3-13E2-C640-A5C6-03D0B5DB54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4" name="Notes Placeholder 2">
            <a:extLst>
              <a:ext uri="{FF2B5EF4-FFF2-40B4-BE49-F238E27FC236}">
                <a16:creationId xmlns:a16="http://schemas.microsoft.com/office/drawing/2014/main" id="{1CC688E4-747C-5C4F-87D5-E3AE635714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Target technology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012610-267C-0442-965D-7990014DCA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77AEB8-17EC-5142-80E1-16E7F910337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704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B8399C4-3731-A149-B8F0-D4A65DAF9C99}" type="slidenum">
              <a:rPr lang="en-US" sz="1200"/>
              <a:pPr eaLnBrk="1" hangingPunct="1"/>
              <a:t>47</a:t>
            </a:fld>
            <a:endParaRPr lang="en-US" sz="1200"/>
          </a:p>
        </p:txBody>
      </p:sp>
      <p:sp>
        <p:nvSpPr>
          <p:cNvPr id="2560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174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8B653AF8-8B1F-534C-A60C-A526ADB4A354}" type="slidenum">
              <a:rPr lang="en-US" sz="1200"/>
              <a:pPr eaLnBrk="1" hangingPunct="1"/>
              <a:t>49</a:t>
            </a:fld>
            <a:endParaRPr lang="en-US" sz="1200"/>
          </a:p>
        </p:txBody>
      </p:sp>
      <p:sp>
        <p:nvSpPr>
          <p:cNvPr id="1013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738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2774B-620B-4A34-B7E4-55CF9C61546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6273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Slide Image Placeholder 1">
            <a:extLst>
              <a:ext uri="{FF2B5EF4-FFF2-40B4-BE49-F238E27FC236}">
                <a16:creationId xmlns:a16="http://schemas.microsoft.com/office/drawing/2014/main" id="{5EA2FBA0-3C8D-9043-8000-C299FAE66B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6" name="Notes Placeholder 2">
            <a:extLst>
              <a:ext uri="{FF2B5EF4-FFF2-40B4-BE49-F238E27FC236}">
                <a16:creationId xmlns:a16="http://schemas.microsoft.com/office/drawing/2014/main" id="{F872C3D4-DCFF-E24A-8903-CC8F0F318B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Screen shot of alex prize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F1097E-594B-E042-9A7E-918D42FC80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D306F0D-0EC6-6541-8AC7-8170D83076F6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458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Slide Image Placeholder 1">
            <a:extLst>
              <a:ext uri="{FF2B5EF4-FFF2-40B4-BE49-F238E27FC236}">
                <a16:creationId xmlns:a16="http://schemas.microsoft.com/office/drawing/2014/main" id="{7E3FD829-9137-CE40-B1CC-254F424538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4" name="Notes Placeholder 2">
            <a:extLst>
              <a:ext uri="{FF2B5EF4-FFF2-40B4-BE49-F238E27FC236}">
                <a16:creationId xmlns:a16="http://schemas.microsoft.com/office/drawing/2014/main" id="{34BEFF98-5D5E-C847-A052-9E21F0C358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 eaLnBrk="1" hangingPunct="1">
              <a:spcBef>
                <a:spcPct val="0"/>
              </a:spcBef>
            </a:pPr>
            <a:r>
              <a:rPr lang="en-US" altLang="en-US"/>
              <a:t>Are our objectives right?</a:t>
            </a:r>
          </a:p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5715" name="Slide Number Placeholder 3">
            <a:extLst>
              <a:ext uri="{FF2B5EF4-FFF2-40B4-BE49-F238E27FC236}">
                <a16:creationId xmlns:a16="http://schemas.microsoft.com/office/drawing/2014/main" id="{58A0BDCB-5701-7B42-923F-6677BA23B4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A855330-9E65-4B40-A00B-DF8AC35290F8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61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7983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Slide Image Placeholder 1">
            <a:extLst>
              <a:ext uri="{FF2B5EF4-FFF2-40B4-BE49-F238E27FC236}">
                <a16:creationId xmlns:a16="http://schemas.microsoft.com/office/drawing/2014/main" id="{25CDC0A4-BD0F-0640-BB1D-53C6C38AF9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2" name="Notes Placeholder 2">
            <a:extLst>
              <a:ext uri="{FF2B5EF4-FFF2-40B4-BE49-F238E27FC236}">
                <a16:creationId xmlns:a16="http://schemas.microsoft.com/office/drawing/2014/main" id="{7DAA3CAA-A36C-2040-B975-D99E80AE54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 eaLnBrk="1" hangingPunct="1">
              <a:spcBef>
                <a:spcPct val="0"/>
              </a:spcBef>
            </a:pPr>
            <a:r>
              <a:rPr lang="en-US" altLang="en-US" dirty="0"/>
              <a:t>Are our objectives right?</a:t>
            </a:r>
          </a:p>
          <a:p>
            <a:pPr marL="0" lvl="1" eaLnBrk="1" hangingPunct="1">
              <a:spcBef>
                <a:spcPct val="0"/>
              </a:spcBef>
            </a:pPr>
            <a:endParaRPr lang="en-US" altLang="en-US" dirty="0"/>
          </a:p>
          <a:p>
            <a:pPr marL="0" lvl="1" eaLnBrk="1" hangingPunct="1">
              <a:spcBef>
                <a:spcPct val="0"/>
              </a:spcBef>
            </a:pPr>
            <a:r>
              <a:rPr lang="en-US" altLang="en-US" dirty="0"/>
              <a:t>What is objectives</a:t>
            </a:r>
          </a:p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17763" name="Slide Number Placeholder 3">
            <a:extLst>
              <a:ext uri="{FF2B5EF4-FFF2-40B4-BE49-F238E27FC236}">
                <a16:creationId xmlns:a16="http://schemas.microsoft.com/office/drawing/2014/main" id="{18C4FFD0-93C4-7A46-9E81-3C09983217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E5CF3FF-16C2-B140-8E7D-81569072F9B1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62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9633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http://www.youtube.com/watch?v=WnzlbyTZsQY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030CA8-BB7D-FE4C-88F3-5A795B0CBA2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882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03F8B8-E34D-CF48-AF2D-70F40D78A770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638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>
            <a:extLst>
              <a:ext uri="{FF2B5EF4-FFF2-40B4-BE49-F238E27FC236}">
                <a16:creationId xmlns:a16="http://schemas.microsoft.com/office/drawing/2014/main" id="{BF9B4E5A-E295-8348-B63F-33E7DED802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04AB0E-1B5C-F345-B3DB-379486222C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dirty="0"/>
              <a:t>Encode source into fixed length vector, use it as</a:t>
            </a:r>
          </a:p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dirty="0"/>
              <a:t>initial recurrent state for target decoder model</a:t>
            </a:r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3011" name="Slide Number Placeholder 3">
            <a:extLst>
              <a:ext uri="{FF2B5EF4-FFF2-40B4-BE49-F238E27FC236}">
                <a16:creationId xmlns:a16="http://schemas.microsoft.com/office/drawing/2014/main" id="{3EDEEBDF-4AE9-264C-97C6-1B3485D596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D03AEE5-0840-4E4A-9A0C-094C808C5AB2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363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>
            <a:extLst>
              <a:ext uri="{FF2B5EF4-FFF2-40B4-BE49-F238E27FC236}">
                <a16:creationId xmlns:a16="http://schemas.microsoft.com/office/drawing/2014/main" id="{F72326B5-AEF8-4741-9D2D-6BB8E6074F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04AB0E-1B5C-F345-B3DB-379486222C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dirty="0"/>
              <a:t>Encode source into fixed length vector, use it as</a:t>
            </a:r>
          </a:p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dirty="0"/>
              <a:t>initial recurrent state for target decoder model</a:t>
            </a:r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5059" name="Slide Number Placeholder 3">
            <a:extLst>
              <a:ext uri="{FF2B5EF4-FFF2-40B4-BE49-F238E27FC236}">
                <a16:creationId xmlns:a16="http://schemas.microsoft.com/office/drawing/2014/main" id="{7957559A-8D3B-0146-9712-9AC951AFB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872BF37-5E74-C841-9F81-AC4E1AAFB64D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3469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>
            <a:extLst>
              <a:ext uri="{FF2B5EF4-FFF2-40B4-BE49-F238E27FC236}">
                <a16:creationId xmlns:a16="http://schemas.microsoft.com/office/drawing/2014/main" id="{BDE722D7-BFDF-F54F-AC9F-7D8BD8727A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F50254-8EA1-F941-81C9-B55A7B20D9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dirty="0"/>
              <a:t>Encode source into fixed length vector, use it as</a:t>
            </a:r>
          </a:p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dirty="0"/>
              <a:t>initial recurrent state for target decoder model</a:t>
            </a:r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7107" name="Slide Number Placeholder 3">
            <a:extLst>
              <a:ext uri="{FF2B5EF4-FFF2-40B4-BE49-F238E27FC236}">
                <a16:creationId xmlns:a16="http://schemas.microsoft.com/office/drawing/2014/main" id="{E25E716C-86B8-DC4C-899F-A23186057D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5D26F94-39EA-5F48-82C6-54E3432A9D56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8889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Image Placeholder 1">
            <a:extLst>
              <a:ext uri="{FF2B5EF4-FFF2-40B4-BE49-F238E27FC236}">
                <a16:creationId xmlns:a16="http://schemas.microsoft.com/office/drawing/2014/main" id="{C736E288-6B28-7040-AF83-2E18EFED1E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F50254-8EA1-F941-81C9-B55A7B20D9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dirty="0"/>
              <a:t>Encode source into fixed length vector, use it as</a:t>
            </a:r>
          </a:p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dirty="0"/>
              <a:t>initial recurrent state for target decoder model</a:t>
            </a:r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9155" name="Slide Number Placeholder 3">
            <a:extLst>
              <a:ext uri="{FF2B5EF4-FFF2-40B4-BE49-F238E27FC236}">
                <a16:creationId xmlns:a16="http://schemas.microsoft.com/office/drawing/2014/main" id="{A37AFCF3-19EB-664F-83E5-67D7787169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083EB0C-2785-D544-A047-794ED5C4CC0E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1057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Image Placeholder 1">
            <a:extLst>
              <a:ext uri="{FF2B5EF4-FFF2-40B4-BE49-F238E27FC236}">
                <a16:creationId xmlns:a16="http://schemas.microsoft.com/office/drawing/2014/main" id="{39141738-21FE-9344-A372-2259386A08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2" name="Notes Placeholder 2">
            <a:extLst>
              <a:ext uri="{FF2B5EF4-FFF2-40B4-BE49-F238E27FC236}">
                <a16:creationId xmlns:a16="http://schemas.microsoft.com/office/drawing/2014/main" id="{11ADD9C9-FA59-024E-8A90-7DF5D84C49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Here we’re making a markov assumption …</a:t>
            </a:r>
          </a:p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EB8F2-9DEC-534B-A5C4-3C9D5F47EC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B54869-C7B2-414A-BB23-6A2342BFF047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36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Image Placeholder 1">
            <a:extLst>
              <a:ext uri="{FF2B5EF4-FFF2-40B4-BE49-F238E27FC236}">
                <a16:creationId xmlns:a16="http://schemas.microsoft.com/office/drawing/2014/main" id="{24D4F5C3-073A-EE42-8140-91C33766DF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0" name="Notes Placeholder 2">
            <a:extLst>
              <a:ext uri="{FF2B5EF4-FFF2-40B4-BE49-F238E27FC236}">
                <a16:creationId xmlns:a16="http://schemas.microsoft.com/office/drawing/2014/main" id="{81C8CF61-B00C-7E4C-9941-DEB46AEAB2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i="1"/>
              <a:t>“Building End-To-End Dialogue Systems Using Generative Hierarchical Neural Network Models”</a:t>
            </a:r>
          </a:p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57816-BE35-074B-B1BB-9FFB2264BB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4F0A05-18AA-AC4E-9758-17C4A5DD032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497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09EC4-969C-084B-AE02-5964C94E09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BD4CF3-7804-604A-8558-7E0783AEBC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A2E7-B307-144A-8E3E-E7596C209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88846-3987-6848-92CB-1E63A89B88B8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99AA6-41AC-B44D-81A2-4A7292132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B611E-A1A9-064E-B3D2-F4814E8F8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2E035-056D-DE42-AABF-CB3EF792B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577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39829-9FF3-BD43-AEDF-784C2AB15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D7671B-DA0A-A243-95C2-F012A39F8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EBA91-021C-B84A-A7A7-6DB514C01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88846-3987-6848-92CB-1E63A89B88B8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F914B-7166-164B-8BD4-E79074BB3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CC4FA-23C4-104A-B75B-4458CCDC6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2E035-056D-DE42-AABF-CB3EF792B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361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625D14-662B-E04C-BF6D-10B37E3E0D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16DFED-5550-A64F-9CE0-F19BB30C9F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8EE35-C9A9-B444-95C3-03733A043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88846-3987-6848-92CB-1E63A89B88B8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49036-8DA4-774A-971A-AC7F9443A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6E659-D2B2-9640-AE6F-CC31CB623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2E035-056D-DE42-AABF-CB3EF792B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52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51745241-5C8D-C649-BF0C-C4DD241D44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663" y="6364288"/>
            <a:ext cx="1063625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39" y="1189176"/>
            <a:ext cx="11655841" cy="1985641"/>
          </a:xfrm>
        </p:spPr>
        <p:txBody>
          <a:bodyPr>
            <a:spAutoFit/>
          </a:bodyPr>
          <a:lstStyle>
            <a:lvl1pPr marL="334589" indent="-334589">
              <a:buClr>
                <a:schemeClr val="tx2"/>
              </a:buClr>
              <a:defRPr sz="3529">
                <a:solidFill>
                  <a:schemeClr val="tx2"/>
                </a:solidFill>
              </a:defRPr>
            </a:lvl1pPr>
            <a:lvl2pPr marL="672290" indent="-336145"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rgbClr val="0078D7"/>
                </a:solidFill>
                <a:latin typeface="+mj-lt"/>
              </a:defRPr>
            </a:lvl2pPr>
            <a:lvl3pPr marL="896386" indent="-336145"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rgbClr val="0078D7"/>
                </a:solidFill>
                <a:latin typeface="+mj-lt"/>
              </a:defRPr>
            </a:lvl3pPr>
            <a:lvl4pPr marL="1064459" indent="-280121"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rgbClr val="0078D7"/>
                </a:solidFill>
                <a:latin typeface="+mj-lt"/>
              </a:defRPr>
            </a:lvl4pPr>
            <a:lvl5pPr marL="1288555" indent="-280121"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rgbClr val="0078D7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936627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868680"/>
            <a:ext cx="11430000" cy="2423160"/>
          </a:xfrm>
          <a:prstGeom prst="rect">
            <a:avLst/>
          </a:prstGeom>
        </p:spPr>
        <p:txBody>
          <a:bodyPr lIns="274320" tIns="274320" rIns="274320" bIns="274320" anchor="t" anchorCtr="0"/>
          <a:lstStyle>
            <a:lvl1pPr>
              <a:defRPr baseline="0"/>
            </a:lvl1pPr>
          </a:lstStyle>
          <a:p>
            <a:pPr lvl="0"/>
            <a:r>
              <a:rPr lang="en-US" dirty="0"/>
              <a:t>Bullet Points</a:t>
            </a:r>
          </a:p>
          <a:p>
            <a:pPr lvl="1"/>
            <a:r>
              <a:rPr lang="en-US" dirty="0"/>
              <a:t>What is the project about?</a:t>
            </a:r>
          </a:p>
          <a:p>
            <a:pPr lvl="2"/>
            <a:r>
              <a:rPr lang="en-US" dirty="0"/>
              <a:t>Define the scope</a:t>
            </a:r>
          </a:p>
          <a:p>
            <a:pPr lvl="3"/>
            <a:r>
              <a:rPr lang="en-US" dirty="0"/>
              <a:t>Define the goals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75F7A-92C5-4236-A752-6E82FBB02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1268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5CD15-B9D7-724D-825E-8E3F6B08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05293-8DF9-AE44-9032-1C48227EA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D3255-39A9-E845-95F2-3D22CE478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88846-3987-6848-92CB-1E63A89B88B8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1739C-BEC2-1845-8AFB-F8C8AE0D8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4CA434-E36D-8A41-BB25-37EF67C02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2E035-056D-DE42-AABF-CB3EF792B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444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79522-E743-2740-B5E0-30A815502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0C8AA-6B83-C04B-B1D9-F1F8F87AD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F8971-AF30-BE48-ACD8-30D097940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88846-3987-6848-92CB-1E63A89B88B8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26DB6-2A1C-8D46-876B-5C2E90EB0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B9CB7-970B-9F4B-AACD-4CB5937D7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2E035-056D-DE42-AABF-CB3EF792B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21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1F36F-5DD7-574E-87ED-C4D59E266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3DFFF-ACC3-B847-99CC-E348920B4A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0F8039-A95C-B540-9921-2404DAD397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2278B3-2F19-9341-945B-FD7B03C45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88846-3987-6848-92CB-1E63A89B88B8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40E52-B939-DF4B-8774-1B7743D2E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600D8C-083C-6342-A490-20776CAA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2E035-056D-DE42-AABF-CB3EF792B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81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9CFB-9B7B-E841-A169-3F0782B15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2CA237-88B6-2C4F-A6A5-89A92B792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748D8E-7890-1B43-9F23-BF90525D6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6BC3BE-3AF4-224F-8335-04AF976C05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5416FB-B60C-8B45-B280-CD53872488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17F938-2A9A-EE48-9A1D-607F94130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88846-3987-6848-92CB-1E63A89B88B8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443006-432C-664E-9EFF-27FCE77C5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D845D1-68B6-E74A-B0AC-2C5DFCC45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2E035-056D-DE42-AABF-CB3EF792B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246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4FFEB-9D11-BF4E-86F3-14A142440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21EED6-E774-754B-A880-7FBF7DFF7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88846-3987-6848-92CB-1E63A89B88B8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41CE3C-E1EF-E349-B45A-DE1CE5447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98ED2-97A8-CE46-99BA-CF6646AB9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2E035-056D-DE42-AABF-CB3EF792B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135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468FBA-16B4-9A4D-96F0-A07A6425B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88846-3987-6848-92CB-1E63A89B88B8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426BAC-E7D7-FB45-A8FE-E2C27E123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585E0-33A7-744E-A3E3-D0FD947FB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2E035-056D-DE42-AABF-CB3EF792B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65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4FF49-757C-EA47-9A59-5C1003960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7EF6F-25AD-254C-98FA-E638D30E3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EEAD5A-821F-B04A-B15C-7BD156B06B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74554C-05A1-A241-A614-46E24504D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88846-3987-6848-92CB-1E63A89B88B8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B5CADA-6243-4A46-A048-2D383D141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1520F4-148C-C74E-9C12-81056F80E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2E035-056D-DE42-AABF-CB3EF792B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98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491E7-8DB8-124A-9B7F-EF3F18234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228195-F3F0-2D46-9E1A-A7828B899B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8835D0-F693-F840-8DFF-7CB49FBCB9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79A118-2894-DC49-92B5-3D1F8EC14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88846-3987-6848-92CB-1E63A89B88B8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7A1F64-FC3F-8F47-A9C7-F46043AF8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9B19CE-F470-8F40-B931-BB3360FE5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2E035-056D-DE42-AABF-CB3EF792B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238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407FB9-C0DA-4F40-8908-1316065AF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0D7A95-FAB2-B940-BD0F-0CB1BAC2A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A56E7-1E97-8343-9543-AB3A23150F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B88846-3987-6848-92CB-1E63A89B88B8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4E17F-9D0D-7E43-ADDE-C9CF3F37CB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17897-E892-BD4C-A8CD-B03F0FF83D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2E035-056D-DE42-AABF-CB3EF792B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621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psych.fullerton.edu/mbirnbaum/psych101/Eliza.htm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rizrahman4u/seq2seq" TargetMode="External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farizrahman4u/seq2seq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farizrahman4u/seq2seq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hyperlink" Target="https://docs.google.com/spreadsheets/d/1RgG-dRS42EHlG7QdJOTg2ZO587KutTTPeUfyxVKoIn8/edit#gid=0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tif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rasa.com/docs/core/architecture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1.emf"/><Relationship Id="rId4" Type="http://schemas.openxmlformats.org/officeDocument/2006/relationships/oleObject" Target="../embeddings/oleObject1.bin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WnzlbyTZsQY?feature=oembed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W14SgVTtoA?feature=oembed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52B2E5F2-D1F8-B242-BF40-D4D4D98560F9}"/>
              </a:ext>
            </a:extLst>
          </p:cNvPr>
          <p:cNvSpPr/>
          <p:nvPr/>
        </p:nvSpPr>
        <p:spPr>
          <a:xfrm>
            <a:off x="3335238" y="1568449"/>
            <a:ext cx="6698974" cy="822689"/>
          </a:xfrm>
          <a:prstGeom prst="wedgeRoundRectCallout">
            <a:avLst>
              <a:gd name="adj1" fmla="val 53455"/>
              <a:gd name="adj2" fmla="val 110909"/>
              <a:gd name="adj3" fmla="val 16667"/>
            </a:avLst>
          </a:prstGeom>
          <a:solidFill>
            <a:schemeClr val="bg1"/>
          </a:solidFill>
          <a:ln w="889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hi, how are you doing?</a:t>
            </a:r>
          </a:p>
        </p:txBody>
      </p:sp>
      <p:pic>
        <p:nvPicPr>
          <p:cNvPr id="5" name="Picture 14">
            <a:extLst>
              <a:ext uri="{FF2B5EF4-FFF2-40B4-BE49-F238E27FC236}">
                <a16:creationId xmlns:a16="http://schemas.microsoft.com/office/drawing/2014/main" id="{E6405343-91D9-4443-B134-00761A091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23" y="1633967"/>
            <a:ext cx="1685925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746BADC7-F339-BD41-B61D-2E64BECE231B}"/>
              </a:ext>
            </a:extLst>
          </p:cNvPr>
          <p:cNvSpPr/>
          <p:nvPr/>
        </p:nvSpPr>
        <p:spPr>
          <a:xfrm>
            <a:off x="785191" y="468659"/>
            <a:ext cx="6698974" cy="822689"/>
          </a:xfrm>
          <a:prstGeom prst="wedgeRoundRectCallout">
            <a:avLst>
              <a:gd name="adj1" fmla="val -38958"/>
              <a:gd name="adj2" fmla="val 148459"/>
              <a:gd name="adj3" fmla="val 16667"/>
            </a:avLst>
          </a:prstGeom>
          <a:solidFill>
            <a:schemeClr val="bg1"/>
          </a:solidFill>
          <a:ln w="889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hi, how are you doing?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DEAB09-7DFE-2C42-AB6D-4146A88A4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761" y="1446530"/>
            <a:ext cx="10535479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i="1" dirty="0"/>
              <a:t>Alexa, can you help me?</a:t>
            </a:r>
            <a:br>
              <a:rPr lang="en-US" i="1" dirty="0"/>
            </a:br>
            <a:r>
              <a:rPr lang="en-US" sz="2000" i="1" dirty="0"/>
              <a:t> </a:t>
            </a:r>
            <a:br>
              <a:rPr lang="en-US" i="1" dirty="0"/>
            </a:br>
            <a:r>
              <a:rPr lang="en-US" i="1" dirty="0"/>
              <a:t>                I don't know what to do. </a:t>
            </a:r>
            <a:br>
              <a:rPr lang="en-US" i="1" dirty="0"/>
            </a:br>
            <a:br>
              <a:rPr lang="en-US" i="1" dirty="0"/>
            </a:br>
            <a:r>
              <a:rPr lang="en-US" i="1" dirty="0"/>
              <a:t>                   Dialog Systems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5C58B-2AF1-314C-A3DB-D142B819A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4913" y="4774855"/>
            <a:ext cx="9144000" cy="1655762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z="3200" b="1" dirty="0"/>
              <a:t>João Sedoc 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 err="1"/>
              <a:t>jsedoc@nyu.edu</a:t>
            </a:r>
            <a:endParaRPr lang="en-US" dirty="0"/>
          </a:p>
          <a:p>
            <a:pPr>
              <a:defRPr/>
            </a:pPr>
            <a:r>
              <a:rPr lang="en-US" dirty="0"/>
              <a:t>New York University</a:t>
            </a:r>
          </a:p>
          <a:p>
            <a:pPr>
              <a:defRPr/>
            </a:pPr>
            <a:r>
              <a:rPr lang="en-US" dirty="0"/>
              <a:t>Department of Technology, Operations, and Statistics</a:t>
            </a:r>
          </a:p>
        </p:txBody>
      </p:sp>
      <p:pic>
        <p:nvPicPr>
          <p:cNvPr id="6" name="Picture 12">
            <a:extLst>
              <a:ext uri="{FF2B5EF4-FFF2-40B4-BE49-F238E27FC236}">
                <a16:creationId xmlns:a16="http://schemas.microsoft.com/office/drawing/2014/main" id="{DCEA03C0-6A63-7C49-BF69-A5A6F374C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4463" y="2083145"/>
            <a:ext cx="1530350" cy="153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nyu_short_color.png">
            <a:extLst>
              <a:ext uri="{FF2B5EF4-FFF2-40B4-BE49-F238E27FC236}">
                <a16:creationId xmlns:a16="http://schemas.microsoft.com/office/drawing/2014/main" id="{8DFB5E9F-2538-0B44-9ED9-A63C2394D1D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203" y="6044468"/>
            <a:ext cx="1137763" cy="38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71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D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62" b="-7962"/>
          <a:stretch>
            <a:fillRect/>
          </a:stretch>
        </p:blipFill>
        <p:spPr>
          <a:xfrm>
            <a:off x="1981200" y="1446229"/>
            <a:ext cx="8229600" cy="4525963"/>
          </a:xfrm>
        </p:spPr>
      </p:pic>
      <p:sp>
        <p:nvSpPr>
          <p:cNvPr id="6" name="Rounded Rectangle 5"/>
          <p:cNvSpPr/>
          <p:nvPr/>
        </p:nvSpPr>
        <p:spPr>
          <a:xfrm>
            <a:off x="7282068" y="2351407"/>
            <a:ext cx="1818338" cy="2871629"/>
          </a:xfrm>
          <a:prstGeom prst="roundRect">
            <a:avLst/>
          </a:prstGeom>
          <a:noFill/>
          <a:ln w="38100" cmpd="sng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001931" y="3702533"/>
            <a:ext cx="1682113" cy="2005812"/>
          </a:xfrm>
          <a:prstGeom prst="roundRect">
            <a:avLst/>
          </a:prstGeom>
          <a:noFill/>
          <a:ln w="38100" cmpd="sng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3206752" y="3998633"/>
            <a:ext cx="1589702" cy="2032281"/>
          </a:xfrm>
          <a:prstGeom prst="roundRect">
            <a:avLst/>
          </a:prstGeom>
          <a:noFill/>
          <a:ln w="38100" cmpd="sng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302B181-8798-AC40-845F-241C28C54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Spoke Dialog 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240373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0" grpId="0" animBg="1"/>
      <p:bldP spid="10" grpId="1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04ED-2CB4-464D-BF2E-B3FA81001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Two Types of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0AB09-0F45-DE48-96EC-CF6EDA0E1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Chatbots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Goal-based (Dialog agents)</a:t>
            </a:r>
          </a:p>
          <a:p>
            <a:pPr lvl="1"/>
            <a:r>
              <a:rPr lang="en-US" sz="3200" dirty="0"/>
              <a:t>SIRI, interfaces to cars, robots, …</a:t>
            </a:r>
          </a:p>
          <a:p>
            <a:pPr lvl="1"/>
            <a:r>
              <a:rPr lang="en-US" sz="3200" dirty="0"/>
              <a:t>Booking flights, restaurants, or question answering</a:t>
            </a:r>
          </a:p>
        </p:txBody>
      </p:sp>
    </p:spTree>
    <p:extLst>
      <p:ext uri="{BB962C8B-B14F-4D97-AF65-F5344CB8AC3E}">
        <p14:creationId xmlns:p14="http://schemas.microsoft.com/office/powerpoint/2010/main" val="52555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95AF28E-C401-5040-A97D-6323A22B9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81" r="9121"/>
          <a:stretch/>
        </p:blipFill>
        <p:spPr>
          <a:xfrm>
            <a:off x="19755" y="1365143"/>
            <a:ext cx="11952789" cy="5675737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72393D4-1606-5F49-8AA7-2BFE495CC273}"/>
              </a:ext>
            </a:extLst>
          </p:cNvPr>
          <p:cNvSpPr/>
          <p:nvPr/>
        </p:nvSpPr>
        <p:spPr>
          <a:xfrm>
            <a:off x="6803136" y="1367346"/>
            <a:ext cx="5169408" cy="92475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AD4937-BF9E-C043-8EDD-24ED03C43B8B}"/>
              </a:ext>
            </a:extLst>
          </p:cNvPr>
          <p:cNvSpPr/>
          <p:nvPr/>
        </p:nvSpPr>
        <p:spPr>
          <a:xfrm>
            <a:off x="6803137" y="1546575"/>
            <a:ext cx="1231392" cy="51109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A6E35F-7304-EF4D-87A7-D0AD44C83421}"/>
              </a:ext>
            </a:extLst>
          </p:cNvPr>
          <p:cNvSpPr/>
          <p:nvPr/>
        </p:nvSpPr>
        <p:spPr>
          <a:xfrm>
            <a:off x="7371502" y="6118333"/>
            <a:ext cx="4820498" cy="92254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1CA8B7-D5D1-7246-B33A-CABCDB6B5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45736" y="6356350"/>
            <a:ext cx="4114800" cy="365125"/>
          </a:xfrm>
        </p:spPr>
        <p:txBody>
          <a:bodyPr/>
          <a:lstStyle/>
          <a:p>
            <a:r>
              <a:rPr lang="en-US"/>
              <a:t>CHAVAL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141CFF-4198-D346-ADDB-DBC221654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7736" y="6356350"/>
            <a:ext cx="2743200" cy="365125"/>
          </a:xfrm>
        </p:spPr>
        <p:txBody>
          <a:bodyPr/>
          <a:lstStyle/>
          <a:p>
            <a:fld id="{45BA5190-3E53-4317-8015-31A826CA3705}" type="slidenum">
              <a:rPr lang="en-US" smtClean="0"/>
              <a:t>12</a:t>
            </a:fld>
            <a:endParaRPr lang="en-US"/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57921C05-FE59-D740-9B6B-218480EB524F}"/>
              </a:ext>
            </a:extLst>
          </p:cNvPr>
          <p:cNvSpPr/>
          <p:nvPr/>
        </p:nvSpPr>
        <p:spPr>
          <a:xfrm>
            <a:off x="9781751" y="1165996"/>
            <a:ext cx="2088599" cy="795167"/>
          </a:xfrm>
          <a:prstGeom prst="wedgeRectCallout">
            <a:avLst>
              <a:gd name="adj1" fmla="val 1238"/>
              <a:gd name="adj2" fmla="val 207856"/>
            </a:avLst>
          </a:prstGeom>
          <a:ln w="444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Pure chat intention 54 %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6D0FD1-E19D-4941-9589-E2F4AAEDC25A}"/>
              </a:ext>
            </a:extLst>
          </p:cNvPr>
          <p:cNvSpPr txBox="1"/>
          <p:nvPr/>
        </p:nvSpPr>
        <p:spPr>
          <a:xfrm>
            <a:off x="588121" y="6064433"/>
            <a:ext cx="7239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Source: Wu &amp; Yan, Deep Chit-Chat: Deep Learning for </a:t>
            </a:r>
            <a:r>
              <a:rPr lang="en-US" sz="1600" dirty="0" err="1"/>
              <a:t>ChatBots</a:t>
            </a:r>
            <a:r>
              <a:rPr lang="en-US" sz="1600" dirty="0"/>
              <a:t> Tutorial EMNLP 2018 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B89502E-DA40-E248-8F45-0C7C84D71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0"/>
            <a:ext cx="10515600" cy="1325563"/>
          </a:xfrm>
        </p:spPr>
        <p:txBody>
          <a:bodyPr/>
          <a:lstStyle/>
          <a:p>
            <a:r>
              <a:rPr lang="en-US" b="1" dirty="0"/>
              <a:t>Social Chat is Natural in Dialog Systems</a:t>
            </a:r>
          </a:p>
        </p:txBody>
      </p:sp>
    </p:spTree>
    <p:extLst>
      <p:ext uri="{BB962C8B-B14F-4D97-AF65-F5344CB8AC3E}">
        <p14:creationId xmlns:p14="http://schemas.microsoft.com/office/powerpoint/2010/main" val="4202403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274640"/>
            <a:ext cx="7772400" cy="868361"/>
          </a:xfrm>
        </p:spPr>
        <p:txBody>
          <a:bodyPr/>
          <a:lstStyle/>
          <a:p>
            <a:pPr algn="ctr"/>
            <a:r>
              <a:rPr lang="en-US" dirty="0" err="1"/>
              <a:t>Chatbot</a:t>
            </a:r>
            <a:r>
              <a:rPr lang="en-US" dirty="0"/>
              <a:t> Architectures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1447800"/>
            <a:ext cx="8229600" cy="4572000"/>
          </a:xfrm>
        </p:spPr>
        <p:txBody>
          <a:bodyPr/>
          <a:lstStyle/>
          <a:p>
            <a:pPr marL="0" indent="0">
              <a:buNone/>
            </a:pPr>
            <a:r>
              <a:rPr lang="en-US" sz="3600" b="1" dirty="0"/>
              <a:t>Rule-based</a:t>
            </a:r>
          </a:p>
          <a:p>
            <a:pPr marL="1062038" lvl="1" indent="-742950">
              <a:buFont typeface="+mj-lt"/>
              <a:buAutoNum type="arabicPeriod"/>
            </a:pP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Pattern-action rules (Eliza)</a:t>
            </a:r>
          </a:p>
          <a:p>
            <a:pPr marL="319088" lvl="1" indent="0">
              <a:buNone/>
            </a:pP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	+ a mental model (Parry)</a:t>
            </a:r>
          </a:p>
          <a:p>
            <a:pPr marL="319088" lvl="1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b="1" dirty="0"/>
              <a:t>Corpus-based (from large chat corpus)</a:t>
            </a:r>
          </a:p>
          <a:p>
            <a:pPr marL="1062038" lvl="1" indent="-742950">
              <a:buFont typeface="+mj-lt"/>
              <a:buAutoNum type="arabicPeriod" startAt="2"/>
            </a:pPr>
            <a:r>
              <a:rPr lang="en-US" sz="3600" dirty="0"/>
              <a:t>Information Retrieval</a:t>
            </a:r>
          </a:p>
          <a:p>
            <a:pPr marL="1062038" lvl="1" indent="-742950">
              <a:buFont typeface="+mj-lt"/>
              <a:buAutoNum type="arabicPeriod" startAt="3"/>
            </a:pPr>
            <a:r>
              <a:rPr lang="en-US" sz="3600" dirty="0"/>
              <a:t>Neural network encoder-decoder</a:t>
            </a:r>
          </a:p>
        </p:txBody>
      </p:sp>
    </p:spTree>
    <p:extLst>
      <p:ext uri="{BB962C8B-B14F-4D97-AF65-F5344CB8AC3E}">
        <p14:creationId xmlns:p14="http://schemas.microsoft.com/office/powerpoint/2010/main" val="1986488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Eliza pattern/transform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1447800"/>
            <a:ext cx="8077200" cy="4953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(0 YOU 0 ME)   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[</a:t>
            </a:r>
            <a:r>
              <a:rPr lang="en-US" i="1" dirty="0">
                <a:latin typeface="Calibri" charset="0"/>
                <a:ea typeface="Calibri" charset="0"/>
                <a:cs typeface="Calibri" charset="0"/>
              </a:rPr>
              <a:t>pattern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]</a:t>
            </a:r>
          </a:p>
          <a:p>
            <a:pPr>
              <a:buFont typeface="Wingdings" charset="2"/>
              <a:buChar char="à"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(WHAT MAKES YOU THINK I 3 YOU)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[</a:t>
            </a:r>
            <a:r>
              <a:rPr lang="en-US" i="1" dirty="0">
                <a:latin typeface="Calibri" charset="0"/>
                <a:ea typeface="Calibri" charset="0"/>
                <a:cs typeface="Calibri" charset="0"/>
              </a:rPr>
              <a:t>transform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]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0  means Kleene *</a:t>
            </a:r>
          </a:p>
          <a:p>
            <a:pPr marL="0" indent="0">
              <a:buNone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The 3 is the constituent # in pattern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You hate me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WHAT MAKES YOU THINK I HATE YOU</a:t>
            </a:r>
          </a:p>
          <a:p>
            <a:pPr marL="0" indent="0">
              <a:buNone/>
            </a:pPr>
            <a:endParaRPr lang="en-US" sz="3200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buFont typeface="Wingdings" charset="2"/>
              <a:buChar char="à"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894BAB-14E8-1348-B7F1-4B4DC00F86A3}"/>
              </a:ext>
            </a:extLst>
          </p:cNvPr>
          <p:cNvSpPr txBox="1"/>
          <p:nvPr/>
        </p:nvSpPr>
        <p:spPr>
          <a:xfrm>
            <a:off x="2438400" y="6388443"/>
            <a:ext cx="5730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psych.fullerton.edu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mbirnbaum</a:t>
            </a:r>
            <a:r>
              <a:rPr lang="en-US" dirty="0">
                <a:hlinkClick r:id="rId2"/>
              </a:rPr>
              <a:t>/psych101/</a:t>
            </a:r>
            <a:r>
              <a:rPr lang="en-US" dirty="0" err="1">
                <a:hlinkClick r:id="rId2"/>
              </a:rPr>
              <a:t>Eliza.htm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11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01" name="Picture 2">
            <a:extLst>
              <a:ext uri="{FF2B5EF4-FFF2-40B4-BE49-F238E27FC236}">
                <a16:creationId xmlns:a16="http://schemas.microsoft.com/office/drawing/2014/main" id="{672998B1-1964-C74C-A331-9F4867B4C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3688" y="7377113"/>
            <a:ext cx="12192001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02" name="Title 1">
            <a:extLst>
              <a:ext uri="{FF2B5EF4-FFF2-40B4-BE49-F238E27FC236}">
                <a16:creationId xmlns:a16="http://schemas.microsoft.com/office/drawing/2014/main" id="{2065A899-95CF-4C4E-9405-BCD9579D60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0700" y="455613"/>
            <a:ext cx="7727950" cy="1327150"/>
          </a:xfrm>
        </p:spPr>
        <p:txBody>
          <a:bodyPr/>
          <a:lstStyle/>
          <a:p>
            <a:pPr algn="ctr" eaLnBrk="1" hangingPunct="1"/>
            <a:r>
              <a:rPr lang="en-US" altLang="en-US"/>
              <a:t>Personality in chatbots:</a:t>
            </a:r>
            <a:br>
              <a:rPr lang="en-US" altLang="en-US"/>
            </a:br>
            <a:r>
              <a:rPr lang="en-US" altLang="en-US"/>
              <a:t>Eliza and Parry</a:t>
            </a:r>
          </a:p>
        </p:txBody>
      </p:sp>
      <p:pic>
        <p:nvPicPr>
          <p:cNvPr id="204803" name="Picture 6">
            <a:extLst>
              <a:ext uri="{FF2B5EF4-FFF2-40B4-BE49-F238E27FC236}">
                <a16:creationId xmlns:a16="http://schemas.microsoft.com/office/drawing/2014/main" id="{EB253E76-D1D6-B549-8916-15B36661C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" y="2828925"/>
            <a:ext cx="3233738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04" name="Picture 10">
            <a:extLst>
              <a:ext uri="{FF2B5EF4-FFF2-40B4-BE49-F238E27FC236}">
                <a16:creationId xmlns:a16="http://schemas.microsoft.com/office/drawing/2014/main" id="{A0CD0C03-4B7C-2741-8792-DE8BE1295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725" y="3187700"/>
            <a:ext cx="19050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20A069CE-FEBD-364D-A940-E3C2241DF1F1}"/>
              </a:ext>
            </a:extLst>
          </p:cNvPr>
          <p:cNvSpPr/>
          <p:nvPr/>
        </p:nvSpPr>
        <p:spPr>
          <a:xfrm>
            <a:off x="3695700" y="1882775"/>
            <a:ext cx="4457700" cy="612775"/>
          </a:xfrm>
          <a:prstGeom prst="wedgeRoundRectCallout">
            <a:avLst>
              <a:gd name="adj1" fmla="val -62534"/>
              <a:gd name="adj2" fmla="val 1454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en-US" dirty="0"/>
              <a:t>Good Evening. Tell me your problems. </a:t>
            </a:r>
          </a:p>
          <a:p>
            <a:pPr algn="ctr">
              <a:defRPr/>
            </a:pPr>
            <a:endParaRPr lang="en-US" dirty="0"/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90D2F88E-1585-4E4F-837B-145D355F1049}"/>
              </a:ext>
            </a:extLst>
          </p:cNvPr>
          <p:cNvSpPr/>
          <p:nvPr/>
        </p:nvSpPr>
        <p:spPr>
          <a:xfrm>
            <a:off x="5081588" y="2606675"/>
            <a:ext cx="3838575" cy="612775"/>
          </a:xfrm>
          <a:prstGeom prst="wedgeRoundRectCallout">
            <a:avLst>
              <a:gd name="adj1" fmla="val 75758"/>
              <a:gd name="adj2" fmla="val 1143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en-US" dirty="0"/>
              <a:t>People get on my nerves sometimes.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71CC2E2B-54DA-AD48-8F97-75DE2E3FBA02}"/>
              </a:ext>
            </a:extLst>
          </p:cNvPr>
          <p:cNvSpPr/>
          <p:nvPr/>
        </p:nvSpPr>
        <p:spPr>
          <a:xfrm>
            <a:off x="3767138" y="3338513"/>
            <a:ext cx="4038600" cy="612775"/>
          </a:xfrm>
          <a:prstGeom prst="wedgeRoundRectCallout">
            <a:avLst>
              <a:gd name="adj1" fmla="val -66130"/>
              <a:gd name="adj2" fmla="val -3285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en-US" dirty="0"/>
              <a:t>I am not sure I understand you fully.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99D83C35-A0BD-4442-89B3-7FF19974D2F6}"/>
              </a:ext>
            </a:extLst>
          </p:cNvPr>
          <p:cNvSpPr/>
          <p:nvPr/>
        </p:nvSpPr>
        <p:spPr>
          <a:xfrm>
            <a:off x="4140200" y="4668838"/>
            <a:ext cx="4737100" cy="569912"/>
          </a:xfrm>
          <a:prstGeom prst="wedgeRoundRectCallout">
            <a:avLst>
              <a:gd name="adj1" fmla="val -72263"/>
              <a:gd name="adj2" fmla="val -1696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en-US" dirty="0"/>
              <a:t>Suppose you should pay more attention.</a:t>
            </a:r>
          </a:p>
          <a:p>
            <a:pPr algn="ctr">
              <a:defRPr/>
            </a:pPr>
            <a:endParaRPr lang="en-US" dirty="0"/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EE4E44E8-F693-1F42-B3F2-27A837FE3148}"/>
              </a:ext>
            </a:extLst>
          </p:cNvPr>
          <p:cNvSpPr/>
          <p:nvPr/>
        </p:nvSpPr>
        <p:spPr>
          <a:xfrm>
            <a:off x="5081588" y="4051300"/>
            <a:ext cx="3910012" cy="481013"/>
          </a:xfrm>
          <a:prstGeom prst="wedgeRoundRectCallout">
            <a:avLst>
              <a:gd name="adj1" fmla="val 69574"/>
              <a:gd name="adj2" fmla="val -573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en-US" dirty="0"/>
              <a:t>You should pay more attention.</a:t>
            </a:r>
          </a:p>
          <a:p>
            <a:pPr algn="ctr">
              <a:defRPr/>
            </a:pPr>
            <a:endParaRPr lang="en-US" dirty="0"/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61819BEF-60F9-3F4F-BD36-4220243E5A33}"/>
              </a:ext>
            </a:extLst>
          </p:cNvPr>
          <p:cNvSpPr/>
          <p:nvPr/>
        </p:nvSpPr>
        <p:spPr>
          <a:xfrm>
            <a:off x="5549900" y="5416550"/>
            <a:ext cx="3771900" cy="611188"/>
          </a:xfrm>
          <a:prstGeom prst="wedgeRoundRectCallout">
            <a:avLst>
              <a:gd name="adj1" fmla="val 66678"/>
              <a:gd name="adj2" fmla="val -1282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en-US" dirty="0"/>
              <a:t>You're entitled to your own opinion.</a:t>
            </a:r>
          </a:p>
          <a:p>
            <a:pPr algn="ctr">
              <a:defRPr/>
            </a:pPr>
            <a:endParaRPr lang="en-US" dirty="0"/>
          </a:p>
        </p:txBody>
      </p:sp>
      <p:sp>
        <p:nvSpPr>
          <p:cNvPr id="204811" name="TextBox 12">
            <a:extLst>
              <a:ext uri="{FF2B5EF4-FFF2-40B4-BE49-F238E27FC236}">
                <a16:creationId xmlns:a16="http://schemas.microsoft.com/office/drawing/2014/main" id="{C4E4ABAD-91AA-EF4D-8C82-07D9C27F8A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3363" y="1911350"/>
            <a:ext cx="9255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200"/>
              <a:t>Eliza</a:t>
            </a:r>
          </a:p>
        </p:txBody>
      </p:sp>
      <p:sp>
        <p:nvSpPr>
          <p:cNvPr id="204812" name="TextBox 13">
            <a:extLst>
              <a:ext uri="{FF2B5EF4-FFF2-40B4-BE49-F238E27FC236}">
                <a16:creationId xmlns:a16="http://schemas.microsoft.com/office/drawing/2014/main" id="{6CF09ECA-2D41-9445-8350-5509062D50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5563" y="1971675"/>
            <a:ext cx="9493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/>
              <a:t>Parry</a:t>
            </a:r>
          </a:p>
        </p:txBody>
      </p:sp>
    </p:spTree>
    <p:extLst>
      <p:ext uri="{BB962C8B-B14F-4D97-AF65-F5344CB8AC3E}">
        <p14:creationId xmlns:p14="http://schemas.microsoft.com/office/powerpoint/2010/main" val="180657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Parry’s persona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133600" y="1828800"/>
            <a:ext cx="8077200" cy="4191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28-year-old single man, post office clerk</a:t>
            </a:r>
          </a:p>
          <a:p>
            <a:r>
              <a:rPr lang="en-US" dirty="0"/>
              <a:t>no siblings and lives alone</a:t>
            </a:r>
          </a:p>
          <a:p>
            <a:r>
              <a:rPr lang="en-US" dirty="0"/>
              <a:t>sensitive about his physical appearance, his family, his religion, his education and the topic of sex.</a:t>
            </a:r>
          </a:p>
          <a:p>
            <a:r>
              <a:rPr lang="en-US" dirty="0"/>
              <a:t>hobbies are movies and gambling on horseracing, </a:t>
            </a:r>
          </a:p>
          <a:p>
            <a:r>
              <a:rPr lang="en-US" dirty="0"/>
              <a:t>recently attacked a bookie, claiming the bookie did not pay off in a bet. </a:t>
            </a:r>
          </a:p>
          <a:p>
            <a:r>
              <a:rPr lang="en-US" dirty="0"/>
              <a:t>afterwards worried about possible underworld retaliation</a:t>
            </a:r>
          </a:p>
          <a:p>
            <a:r>
              <a:rPr lang="en-US" dirty="0"/>
              <a:t>eager to tell his story to non-threating listeners. </a:t>
            </a:r>
          </a:p>
        </p:txBody>
      </p:sp>
    </p:spTree>
    <p:extLst>
      <p:ext uri="{BB962C8B-B14F-4D97-AF65-F5344CB8AC3E}">
        <p14:creationId xmlns:p14="http://schemas.microsoft.com/office/powerpoint/2010/main" val="1307316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274640"/>
            <a:ext cx="7772400" cy="868361"/>
          </a:xfrm>
        </p:spPr>
        <p:txBody>
          <a:bodyPr/>
          <a:lstStyle/>
          <a:p>
            <a:pPr algn="ctr"/>
            <a:r>
              <a:rPr lang="en-US" dirty="0" err="1"/>
              <a:t>Chatbot</a:t>
            </a:r>
            <a:r>
              <a:rPr lang="en-US" dirty="0"/>
              <a:t> Architectures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1447800"/>
            <a:ext cx="8229600" cy="4572000"/>
          </a:xfrm>
        </p:spPr>
        <p:txBody>
          <a:bodyPr/>
          <a:lstStyle/>
          <a:p>
            <a:pPr marL="0" indent="0">
              <a:buNone/>
            </a:pPr>
            <a:r>
              <a:rPr lang="en-US" sz="3600" b="1" dirty="0"/>
              <a:t>Rule-based</a:t>
            </a:r>
          </a:p>
          <a:p>
            <a:pPr marL="1062038" lvl="1" indent="-742950">
              <a:buFont typeface="+mj-lt"/>
              <a:buAutoNum type="arabicPeriod"/>
            </a:pPr>
            <a:r>
              <a:rPr lang="en-US" sz="3600" dirty="0"/>
              <a:t>Pattern-action rules (Eliza)</a:t>
            </a:r>
          </a:p>
          <a:p>
            <a:pPr marL="319088" lvl="1" indent="0">
              <a:buNone/>
            </a:pPr>
            <a:r>
              <a:rPr lang="en-US" sz="3600" dirty="0"/>
              <a:t>	+ a mental model (Parry)</a:t>
            </a:r>
          </a:p>
          <a:p>
            <a:pPr marL="319088" lvl="1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b="1" dirty="0"/>
              <a:t>Corpus-based (from large chat corpus)</a:t>
            </a:r>
          </a:p>
          <a:p>
            <a:pPr marL="1062038" lvl="1" indent="-742950">
              <a:buFont typeface="+mj-lt"/>
              <a:buAutoNum type="arabicPeriod" startAt="2"/>
            </a:pP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Information Retrieval</a:t>
            </a:r>
          </a:p>
          <a:p>
            <a:pPr marL="1062038" lvl="1" indent="-742950">
              <a:buFont typeface="+mj-lt"/>
              <a:buAutoNum type="arabicPeriod" startAt="3"/>
            </a:pPr>
            <a:r>
              <a:rPr lang="en-US" sz="3600" dirty="0"/>
              <a:t>Neural network encoder-decoder</a:t>
            </a:r>
          </a:p>
        </p:txBody>
      </p:sp>
    </p:spTree>
    <p:extLst>
      <p:ext uri="{BB962C8B-B14F-4D97-AF65-F5344CB8AC3E}">
        <p14:creationId xmlns:p14="http://schemas.microsoft.com/office/powerpoint/2010/main" val="3562825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Information Retrieval based Chatbots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72440" y="1905000"/>
            <a:ext cx="11247120" cy="49530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Idea: Mine conversations of human chats or human-machine chats</a:t>
            </a:r>
          </a:p>
          <a:p>
            <a:pPr marL="319088" lvl="1" indent="0">
              <a:buNone/>
            </a:pPr>
            <a:r>
              <a:rPr lang="en-US" sz="3200" dirty="0"/>
              <a:t>Microblogs:   Twitter or Weibo (微博)</a:t>
            </a:r>
          </a:p>
          <a:p>
            <a:pPr marL="319088" lvl="1" indent="0">
              <a:buNone/>
            </a:pPr>
            <a:r>
              <a:rPr lang="en-US" sz="3200" dirty="0"/>
              <a:t>Movie dialogs</a:t>
            </a:r>
          </a:p>
          <a:p>
            <a:pPr marL="319088" lvl="1" indent="0">
              <a:buNone/>
            </a:pPr>
            <a:endParaRPr lang="en-US" sz="3200" dirty="0"/>
          </a:p>
          <a:p>
            <a:r>
              <a:rPr lang="en-US" dirty="0" err="1"/>
              <a:t>Cleverbot</a:t>
            </a:r>
            <a:r>
              <a:rPr lang="en-US" dirty="0"/>
              <a:t> (Carpenter 2017 http://</a:t>
            </a:r>
            <a:r>
              <a:rPr lang="en-US" dirty="0" err="1"/>
              <a:t>www.cleverbot.com</a:t>
            </a:r>
            <a:r>
              <a:rPr lang="en-US" dirty="0"/>
              <a:t>)</a:t>
            </a:r>
          </a:p>
          <a:p>
            <a:r>
              <a:rPr lang="en-US" dirty="0"/>
              <a:t>Microsoft </a:t>
            </a:r>
            <a:r>
              <a:rPr lang="en-US" dirty="0" err="1"/>
              <a:t>XiaoIce</a:t>
            </a:r>
            <a:endParaRPr lang="en-US" dirty="0"/>
          </a:p>
          <a:p>
            <a:r>
              <a:rPr lang="en-US" dirty="0"/>
              <a:t>Microsoft </a:t>
            </a:r>
            <a:r>
              <a:rPr lang="en-US" dirty="0" err="1"/>
              <a:t>Tay</a:t>
            </a:r>
            <a:endParaRPr lang="en-US" dirty="0"/>
          </a:p>
          <a:p>
            <a:pPr marL="319088" lvl="1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89262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Return the response to the most similar turn </a:t>
            </a:r>
          </a:p>
          <a:p>
            <a:pPr lvl="1"/>
            <a:r>
              <a:rPr lang="en-US" dirty="0"/>
              <a:t>Take user's turn (</a:t>
            </a:r>
            <a:r>
              <a:rPr lang="en-US" i="1" dirty="0"/>
              <a:t>q</a:t>
            </a:r>
            <a:r>
              <a:rPr lang="en-US" dirty="0"/>
              <a:t>) and find a (</a:t>
            </a:r>
            <a:r>
              <a:rPr lang="en-US" dirty="0" err="1"/>
              <a:t>tf-idf</a:t>
            </a:r>
            <a:r>
              <a:rPr lang="en-US" dirty="0"/>
              <a:t>) similar turn </a:t>
            </a:r>
            <a:r>
              <a:rPr lang="en-US" i="1" dirty="0"/>
              <a:t>t</a:t>
            </a:r>
            <a:r>
              <a:rPr lang="en-US" dirty="0"/>
              <a:t> in the corpus C</a:t>
            </a:r>
          </a:p>
          <a:p>
            <a:pPr marL="319088" lvl="1" indent="0">
              <a:buNone/>
            </a:pPr>
            <a:r>
              <a:rPr lang="en-US" i="1" dirty="0"/>
              <a:t>                         q = "do you like Doctor Who"</a:t>
            </a:r>
          </a:p>
          <a:p>
            <a:pPr marL="319088" lvl="1" indent="0">
              <a:buNone/>
            </a:pPr>
            <a:r>
              <a:rPr lang="en-US" i="1" dirty="0"/>
              <a:t>		   t' = "do you like Doctor Strangelove"</a:t>
            </a:r>
          </a:p>
          <a:p>
            <a:pPr lvl="1"/>
            <a:r>
              <a:rPr lang="en-US" dirty="0"/>
              <a:t>Grab whatever the response was to </a:t>
            </a:r>
            <a:r>
              <a:rPr lang="en-US" i="1" dirty="0"/>
              <a:t>t</a:t>
            </a:r>
            <a:r>
              <a:rPr lang="en-US" dirty="0"/>
              <a:t>.</a:t>
            </a:r>
          </a:p>
          <a:p>
            <a:pPr lvl="8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Return the most similar turn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644" y="3913699"/>
            <a:ext cx="4608286" cy="101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1" y="5603814"/>
            <a:ext cx="2736851" cy="10083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30365" y="5575939"/>
            <a:ext cx="338188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"/>
            <a:r>
              <a:rPr lang="en-US" sz="2000" dirty="0">
                <a:solidFill>
                  <a:srgbClr val="0070C0"/>
                </a:solidFill>
              </a:rPr>
              <a:t>Do you like Doctor Strangelove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131227" y="4221813"/>
            <a:ext cx="17983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"/>
            <a:r>
              <a:rPr lang="en-US" sz="2400" dirty="0">
                <a:solidFill>
                  <a:srgbClr val="0070C0"/>
                </a:solidFill>
              </a:rPr>
              <a:t>Yes, so funny</a:t>
            </a:r>
          </a:p>
          <a:p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7AF9D1E0-2C90-1E41-8D7E-064CA4C2B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Two IR-based Chatbot Architectures</a:t>
            </a:r>
          </a:p>
        </p:txBody>
      </p:sp>
    </p:spTree>
    <p:extLst>
      <p:ext uri="{BB962C8B-B14F-4D97-AF65-F5344CB8AC3E}">
        <p14:creationId xmlns:p14="http://schemas.microsoft.com/office/powerpoint/2010/main" val="69230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3" name="Picture 14">
            <a:extLst>
              <a:ext uri="{FF2B5EF4-FFF2-40B4-BE49-F238E27FC236}">
                <a16:creationId xmlns:a16="http://schemas.microsoft.com/office/drawing/2014/main" id="{63B01A36-3385-F74A-9E1A-54BD0BD10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5" y="3946525"/>
            <a:ext cx="4378325" cy="232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09" name="Title 1">
            <a:extLst>
              <a:ext uri="{FF2B5EF4-FFF2-40B4-BE49-F238E27FC236}">
                <a16:creationId xmlns:a16="http://schemas.microsoft.com/office/drawing/2014/main" id="{26C6DD4D-896D-0C45-A491-D3C29D1D9A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250825"/>
            <a:ext cx="10515600" cy="1325563"/>
          </a:xfrm>
        </p:spPr>
        <p:txBody>
          <a:bodyPr/>
          <a:lstStyle/>
          <a:p>
            <a:pPr algn="ctr"/>
            <a:r>
              <a:rPr lang="en-US" altLang="en-US" dirty="0"/>
              <a:t>Chatbots are Ubiquitous: Personal Agents, Games, Education, Business &amp; Medicine</a:t>
            </a:r>
          </a:p>
        </p:txBody>
      </p:sp>
      <p:pic>
        <p:nvPicPr>
          <p:cNvPr id="17414" name="Content Placeholder 5">
            <a:extLst>
              <a:ext uri="{FF2B5EF4-FFF2-40B4-BE49-F238E27FC236}">
                <a16:creationId xmlns:a16="http://schemas.microsoft.com/office/drawing/2014/main" id="{776D9712-4258-544B-B5F8-A5130DC32B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00400" y="3719513"/>
            <a:ext cx="4470400" cy="2511425"/>
          </a:xfrm>
        </p:spPr>
      </p:pic>
      <p:pic>
        <p:nvPicPr>
          <p:cNvPr id="17410" name="Picture 8">
            <a:extLst>
              <a:ext uri="{FF2B5EF4-FFF2-40B4-BE49-F238E27FC236}">
                <a16:creationId xmlns:a16="http://schemas.microsoft.com/office/drawing/2014/main" id="{7E4BC66A-69B0-6A41-84B3-8C244FDD2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925" y="1651000"/>
            <a:ext cx="3284538" cy="250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10">
            <a:extLst>
              <a:ext uri="{FF2B5EF4-FFF2-40B4-BE49-F238E27FC236}">
                <a16:creationId xmlns:a16="http://schemas.microsoft.com/office/drawing/2014/main" id="{39A54411-1D49-1442-9818-B6D7D1490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38" y="3227388"/>
            <a:ext cx="1628775" cy="316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12">
            <a:extLst>
              <a:ext uri="{FF2B5EF4-FFF2-40B4-BE49-F238E27FC236}">
                <a16:creationId xmlns:a16="http://schemas.microsoft.com/office/drawing/2014/main" id="{A1365017-4662-D848-B443-3E1FDFF3A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38" y="1597025"/>
            <a:ext cx="4229100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AE8EF90-EE25-7643-9A65-81A18C5C91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2995" y="1974850"/>
            <a:ext cx="22479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707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EA72E-6C92-2340-898E-33639896B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Deep Semantic Similarity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46EA6B-69C0-FB46-83AB-6968804F9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2" y="1690688"/>
            <a:ext cx="11981696" cy="437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35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274640"/>
            <a:ext cx="7772400" cy="868361"/>
          </a:xfrm>
        </p:spPr>
        <p:txBody>
          <a:bodyPr/>
          <a:lstStyle/>
          <a:p>
            <a:pPr algn="ctr"/>
            <a:r>
              <a:rPr lang="en-US" dirty="0" err="1"/>
              <a:t>Chatbot</a:t>
            </a:r>
            <a:r>
              <a:rPr lang="en-US" dirty="0"/>
              <a:t> Architectures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1447800"/>
            <a:ext cx="8229600" cy="4572000"/>
          </a:xfrm>
        </p:spPr>
        <p:txBody>
          <a:bodyPr/>
          <a:lstStyle/>
          <a:p>
            <a:pPr marL="0" indent="0">
              <a:buNone/>
            </a:pPr>
            <a:r>
              <a:rPr lang="en-US" sz="3600" b="1" dirty="0"/>
              <a:t>Rule-based</a:t>
            </a:r>
          </a:p>
          <a:p>
            <a:pPr marL="1062038" lvl="1" indent="-742950">
              <a:buFont typeface="+mj-lt"/>
              <a:buAutoNum type="arabicPeriod"/>
            </a:pPr>
            <a:r>
              <a:rPr lang="en-US" sz="3600" dirty="0"/>
              <a:t>Pattern-action rules (Eliza)</a:t>
            </a:r>
          </a:p>
          <a:p>
            <a:pPr marL="319088" lvl="1" indent="0">
              <a:buNone/>
            </a:pPr>
            <a:r>
              <a:rPr lang="en-US" sz="3600" dirty="0"/>
              <a:t>	+ a mental model (Parry)</a:t>
            </a:r>
          </a:p>
          <a:p>
            <a:pPr marL="319088" lvl="1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b="1" dirty="0"/>
              <a:t>Corpus-based (from large chat corpus)</a:t>
            </a:r>
          </a:p>
          <a:p>
            <a:pPr marL="1062038" lvl="1" indent="-742950">
              <a:buFont typeface="+mj-lt"/>
              <a:buAutoNum type="arabicPeriod" startAt="2"/>
            </a:pPr>
            <a:r>
              <a:rPr lang="en-US" sz="3600" dirty="0"/>
              <a:t>Information Retrieval</a:t>
            </a:r>
          </a:p>
          <a:p>
            <a:pPr marL="1062038" lvl="1" indent="-742950">
              <a:buFont typeface="+mj-lt"/>
              <a:buAutoNum type="arabicPeriod" startAt="3"/>
            </a:pP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Neural network encoder-decoder</a:t>
            </a:r>
          </a:p>
        </p:txBody>
      </p:sp>
    </p:spTree>
    <p:extLst>
      <p:ext uri="{BB962C8B-B14F-4D97-AF65-F5344CB8AC3E}">
        <p14:creationId xmlns:p14="http://schemas.microsoft.com/office/powerpoint/2010/main" val="39256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5CCBA-9206-DB48-BBD3-990000FD2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Neural Network Encoder-Decoder</a:t>
            </a:r>
            <a:br>
              <a:rPr lang="en-US" dirty="0"/>
            </a:br>
            <a:r>
              <a:rPr lang="en-US" dirty="0"/>
              <a:t>Generative Models</a:t>
            </a:r>
          </a:p>
        </p:txBody>
      </p:sp>
    </p:spTree>
    <p:extLst>
      <p:ext uri="{BB962C8B-B14F-4D97-AF65-F5344CB8AC3E}">
        <p14:creationId xmlns:p14="http://schemas.microsoft.com/office/powerpoint/2010/main" val="2116937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389891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b="1" dirty="0"/>
              <a:t>End-to-end</a:t>
            </a:r>
            <a:r>
              <a:rPr lang="en-US" dirty="0"/>
              <a:t> systems.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Learn from “raw” dialogue data (e.g. </a:t>
            </a:r>
            <a:r>
              <a:rPr lang="en-US" dirty="0" err="1"/>
              <a:t>OpenSubtitles</a:t>
            </a:r>
            <a:r>
              <a:rPr lang="en-US" dirty="0"/>
              <a:t>).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No semantic or pragmatic annotation required.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Mainly successful in open-domain, non-task oriented systems.</a:t>
            </a:r>
          </a:p>
        </p:txBody>
      </p:sp>
      <p:pic>
        <p:nvPicPr>
          <p:cNvPr id="7" name="Content Placeholder 4" descr="SD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62" b="-7962"/>
          <a:stretch>
            <a:fillRect/>
          </a:stretch>
        </p:blipFill>
        <p:spPr>
          <a:xfrm>
            <a:off x="1649894" y="2861446"/>
            <a:ext cx="7845287" cy="4314606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611757" y="3419061"/>
            <a:ext cx="4830417" cy="3346934"/>
            <a:chOff x="4611757" y="3419061"/>
            <a:chExt cx="4830417" cy="3346934"/>
          </a:xfrm>
        </p:grpSpPr>
        <p:sp>
          <p:nvSpPr>
            <p:cNvPr id="2" name="Rounded Rectangle 1"/>
            <p:cNvSpPr/>
            <p:nvPr/>
          </p:nvSpPr>
          <p:spPr>
            <a:xfrm>
              <a:off x="4611757" y="3419061"/>
              <a:ext cx="4830417" cy="3346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5415169" y="4145764"/>
              <a:ext cx="366919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</a:rPr>
                <a:t>Input-output mapping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434548" y="3419061"/>
            <a:ext cx="2918791" cy="3346934"/>
            <a:chOff x="1434548" y="3419061"/>
            <a:chExt cx="2918791" cy="3346934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2643809" y="3419061"/>
              <a:ext cx="1709530" cy="334693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/>
            <p:cNvGrpSpPr/>
            <p:nvPr/>
          </p:nvGrpSpPr>
          <p:grpSpPr>
            <a:xfrm>
              <a:off x="1434548" y="3419061"/>
              <a:ext cx="2819400" cy="3200400"/>
              <a:chOff x="1434548" y="3419061"/>
              <a:chExt cx="2819400" cy="3200400"/>
            </a:xfrm>
          </p:grpSpPr>
          <p:cxnSp>
            <p:nvCxnSpPr>
              <p:cNvPr id="10" name="Straight Connector 9"/>
              <p:cNvCxnSpPr/>
              <p:nvPr/>
            </p:nvCxnSpPr>
            <p:spPr>
              <a:xfrm flipH="1">
                <a:off x="2643809" y="3419061"/>
                <a:ext cx="1610139" cy="32004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1434548" y="3531292"/>
                <a:ext cx="14610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text-based</a:t>
                </a:r>
              </a:p>
            </p:txBody>
          </p:sp>
        </p:grp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4D854D40-8941-EB4D-B85F-96014DD6D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Response Generation Systems</a:t>
            </a:r>
          </a:p>
        </p:txBody>
      </p:sp>
    </p:spTree>
    <p:extLst>
      <p:ext uri="{BB962C8B-B14F-4D97-AF65-F5344CB8AC3E}">
        <p14:creationId xmlns:p14="http://schemas.microsoft.com/office/powerpoint/2010/main" val="158172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1">
            <a:extLst>
              <a:ext uri="{FF2B5EF4-FFF2-40B4-BE49-F238E27FC236}">
                <a16:creationId xmlns:a16="http://schemas.microsoft.com/office/drawing/2014/main" id="{6F43B5E9-6942-9342-ACEA-1AC3EE2CC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738" y="1468438"/>
            <a:ext cx="7502525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8007019-3A39-8B48-81E2-82318BFE165B}"/>
              </a:ext>
            </a:extLst>
          </p:cNvPr>
          <p:cNvSpPr/>
          <p:nvPr/>
        </p:nvSpPr>
        <p:spPr>
          <a:xfrm>
            <a:off x="2133600" y="3060700"/>
            <a:ext cx="5905500" cy="3333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C76983-7328-EB46-8DE6-F0E7180DA3F5}"/>
              </a:ext>
            </a:extLst>
          </p:cNvPr>
          <p:cNvSpPr/>
          <p:nvPr/>
        </p:nvSpPr>
        <p:spPr>
          <a:xfrm>
            <a:off x="2344738" y="1500188"/>
            <a:ext cx="5313362" cy="303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BC56CCC-D84F-6544-AA97-6C5B5211F0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746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accent1"/>
                </a:solidFill>
                <a:latin typeface="Calibri Light" panose="020F0302020204030204" pitchFamily="34" charset="0"/>
              </a:rPr>
              <a:t>Neural Conversation Model (NCM) </a:t>
            </a:r>
            <a:br>
              <a:rPr lang="en-US" altLang="en-US" sz="3600" dirty="0">
                <a:solidFill>
                  <a:srgbClr val="FF0000"/>
                </a:solidFill>
                <a:latin typeface="Calibri Light" panose="020F0302020204030204" pitchFamily="34" charset="0"/>
              </a:rPr>
            </a:br>
            <a:r>
              <a:rPr lang="en-US" altLang="en-US" sz="3600" dirty="0">
                <a:latin typeface="Calibri Light" panose="020F0302020204030204" pitchFamily="34" charset="0"/>
              </a:rPr>
              <a:t>vs </a:t>
            </a:r>
            <a:br>
              <a:rPr lang="en-US" altLang="en-US" sz="3600" dirty="0">
                <a:latin typeface="Calibri Light" panose="020F0302020204030204" pitchFamily="34" charset="0"/>
              </a:rPr>
            </a:br>
            <a:r>
              <a:rPr lang="en-US" altLang="en-US" sz="3600" dirty="0">
                <a:solidFill>
                  <a:srgbClr val="FF0000"/>
                </a:solidFill>
                <a:latin typeface="Calibri Light" panose="020F0302020204030204" pitchFamily="34" charset="0"/>
              </a:rPr>
              <a:t>Rule-Based Model (</a:t>
            </a:r>
            <a:r>
              <a:rPr lang="en-US" altLang="en-US" sz="3600" dirty="0" err="1">
                <a:solidFill>
                  <a:srgbClr val="FF0000"/>
                </a:solidFill>
                <a:latin typeface="Calibri Light" panose="020F0302020204030204" pitchFamily="34" charset="0"/>
              </a:rPr>
              <a:t>Cleverbot</a:t>
            </a:r>
            <a:r>
              <a:rPr lang="en-US" altLang="en-US" sz="3600" dirty="0">
                <a:solidFill>
                  <a:srgbClr val="FF0000"/>
                </a:solidFill>
                <a:latin typeface="Calibri Light" panose="020F0302020204030204" pitchFamily="34" charset="0"/>
              </a:rPr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EAA74F-4AC5-C645-BD05-BE38A565DD15}"/>
              </a:ext>
            </a:extLst>
          </p:cNvPr>
          <p:cNvSpPr/>
          <p:nvPr/>
        </p:nvSpPr>
        <p:spPr>
          <a:xfrm>
            <a:off x="2133600" y="4127500"/>
            <a:ext cx="5905500" cy="225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5F2139-108A-9C4A-A98F-1ABD1445643F}"/>
              </a:ext>
            </a:extLst>
          </p:cNvPr>
          <p:cNvSpPr/>
          <p:nvPr/>
        </p:nvSpPr>
        <p:spPr>
          <a:xfrm>
            <a:off x="2133600" y="5311140"/>
            <a:ext cx="5905500" cy="1085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57EDFACC-2056-B64A-B032-FF1C578F9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1350" y="4758055"/>
            <a:ext cx="5829300" cy="157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80" tIns="146304" rIns="182880" bIns="146304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400" dirty="0" err="1"/>
              <a:t>Vinyals</a:t>
            </a:r>
            <a:r>
              <a:rPr lang="en-US" altLang="en-US" sz="2400" dirty="0"/>
              <a:t> and Le 2015</a:t>
            </a:r>
          </a:p>
          <a:p>
            <a:pPr marL="0" lvl="1" algn="ctr"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1800" b="1" dirty="0"/>
              <a:t>“A Neural Conversation Model”</a:t>
            </a:r>
          </a:p>
          <a:p>
            <a:pPr marL="0" lvl="1" algn="ctr"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endParaRPr lang="en-US" altLang="en-US" sz="1800" b="1" dirty="0"/>
          </a:p>
          <a:p>
            <a:pPr marL="0" lvl="1" algn="ctr"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1600" i="1" dirty="0"/>
              <a:t>Image borrowed from </a:t>
            </a:r>
            <a:r>
              <a:rPr lang="en-US" altLang="en-US" sz="1600" i="1" u="sng" dirty="0">
                <a:hlinkClick r:id="rId3"/>
              </a:rPr>
              <a:t>farizrahman4u/seq2seq</a:t>
            </a:r>
            <a:endParaRPr lang="en-US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58247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>
            <a:extLst>
              <a:ext uri="{FF2B5EF4-FFF2-40B4-BE49-F238E27FC236}">
                <a16:creationId xmlns:a16="http://schemas.microsoft.com/office/drawing/2014/main" id="{A36B3CB3-E196-E14A-9661-8CC4BB6BE1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111125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/>
              <a:t>Neural Network Language Models (NNLMs)</a:t>
            </a:r>
          </a:p>
        </p:txBody>
      </p:sp>
      <p:sp>
        <p:nvSpPr>
          <p:cNvPr id="70" name="TextBox 39">
            <a:extLst>
              <a:ext uri="{FF2B5EF4-FFF2-40B4-BE49-F238E27FC236}">
                <a16:creationId xmlns:a16="http://schemas.microsoft.com/office/drawing/2014/main" id="{3B0F7CDF-31FC-B643-9C87-D550E64966DF}"/>
              </a:ext>
            </a:extLst>
          </p:cNvPr>
          <p:cNvSpPr txBox="1"/>
          <p:nvPr/>
        </p:nvSpPr>
        <p:spPr>
          <a:xfrm>
            <a:off x="2565400" y="6154738"/>
            <a:ext cx="895350" cy="352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700" b="0" dirty="0">
                <a:latin typeface="+mj-lt"/>
              </a:rPr>
              <a:t>to</a:t>
            </a:r>
          </a:p>
        </p:txBody>
      </p:sp>
      <p:sp>
        <p:nvSpPr>
          <p:cNvPr id="71" name="TextBox 40">
            <a:extLst>
              <a:ext uri="{FF2B5EF4-FFF2-40B4-BE49-F238E27FC236}">
                <a16:creationId xmlns:a16="http://schemas.microsoft.com/office/drawing/2014/main" id="{892184DD-8084-6D42-A347-2856A3BA200F}"/>
              </a:ext>
            </a:extLst>
          </p:cNvPr>
          <p:cNvSpPr txBox="1"/>
          <p:nvPr/>
        </p:nvSpPr>
        <p:spPr>
          <a:xfrm>
            <a:off x="1579563" y="6154738"/>
            <a:ext cx="889000" cy="352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700" b="0" dirty="0">
                <a:latin typeface="+mj-lt"/>
              </a:rPr>
              <a:t>drove</a:t>
            </a:r>
          </a:p>
        </p:txBody>
      </p:sp>
      <p:sp>
        <p:nvSpPr>
          <p:cNvPr id="73" name="Double Bracket 72">
            <a:extLst>
              <a:ext uri="{FF2B5EF4-FFF2-40B4-BE49-F238E27FC236}">
                <a16:creationId xmlns:a16="http://schemas.microsoft.com/office/drawing/2014/main" id="{C38E0E88-91D2-F643-912A-9EB8D3DF4E85}"/>
              </a:ext>
            </a:extLst>
          </p:cNvPr>
          <p:cNvSpPr/>
          <p:nvPr/>
        </p:nvSpPr>
        <p:spPr bwMode="auto">
          <a:xfrm>
            <a:off x="1539875" y="2084388"/>
            <a:ext cx="1804988" cy="1600200"/>
          </a:xfrm>
          <a:prstGeom prst="bracketPair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89642" tIns="44821" rIns="89642" bIns="44821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 defTabSz="896386">
              <a:defRPr/>
            </a:pPr>
            <a:endParaRPr lang="en-US" sz="1372">
              <a:latin typeface="+mj-lt"/>
            </a:endParaRPr>
          </a:p>
        </p:txBody>
      </p:sp>
      <p:sp>
        <p:nvSpPr>
          <p:cNvPr id="74" name="TextBox 54">
            <a:extLst>
              <a:ext uri="{FF2B5EF4-FFF2-40B4-BE49-F238E27FC236}">
                <a16:creationId xmlns:a16="http://schemas.microsoft.com/office/drawing/2014/main" id="{6771339D-B2D8-FC40-A5C8-394324E71205}"/>
              </a:ext>
            </a:extLst>
          </p:cNvPr>
          <p:cNvSpPr txBox="1"/>
          <p:nvPr/>
        </p:nvSpPr>
        <p:spPr>
          <a:xfrm>
            <a:off x="1608138" y="2454275"/>
            <a:ext cx="1708150" cy="3016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372" b="0" dirty="0">
                <a:latin typeface="+mj-lt"/>
              </a:rPr>
              <a:t>aardvark = 0.0082</a:t>
            </a:r>
          </a:p>
        </p:txBody>
      </p:sp>
      <p:sp>
        <p:nvSpPr>
          <p:cNvPr id="75" name="TextBox 55">
            <a:extLst>
              <a:ext uri="{FF2B5EF4-FFF2-40B4-BE49-F238E27FC236}">
                <a16:creationId xmlns:a16="http://schemas.microsoft.com/office/drawing/2014/main" id="{6AA2B6F6-0940-FE48-BBA5-7C6F52F02881}"/>
              </a:ext>
            </a:extLst>
          </p:cNvPr>
          <p:cNvSpPr txBox="1"/>
          <p:nvPr/>
        </p:nvSpPr>
        <p:spPr>
          <a:xfrm>
            <a:off x="1614488" y="2978150"/>
            <a:ext cx="1630362" cy="3016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372" dirty="0">
                <a:latin typeface="+mj-lt"/>
              </a:rPr>
              <a:t>store = 0.0191</a:t>
            </a:r>
          </a:p>
        </p:txBody>
      </p:sp>
      <p:sp>
        <p:nvSpPr>
          <p:cNvPr id="76" name="TextBox 57">
            <a:extLst>
              <a:ext uri="{FF2B5EF4-FFF2-40B4-BE49-F238E27FC236}">
                <a16:creationId xmlns:a16="http://schemas.microsoft.com/office/drawing/2014/main" id="{BE790CF1-A639-104C-865F-CE0F56A34AAE}"/>
              </a:ext>
            </a:extLst>
          </p:cNvPr>
          <p:cNvSpPr txBox="1"/>
          <p:nvPr/>
        </p:nvSpPr>
        <p:spPr>
          <a:xfrm>
            <a:off x="1766888" y="3062288"/>
            <a:ext cx="1117600" cy="3016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372" b="0" dirty="0">
                <a:latin typeface="+mj-lt"/>
              </a:rPr>
              <a:t>…</a:t>
            </a:r>
          </a:p>
        </p:txBody>
      </p:sp>
      <p:sp>
        <p:nvSpPr>
          <p:cNvPr id="77" name="TextBox 58">
            <a:extLst>
              <a:ext uri="{FF2B5EF4-FFF2-40B4-BE49-F238E27FC236}">
                <a16:creationId xmlns:a16="http://schemas.microsoft.com/office/drawing/2014/main" id="{4D42CA76-FD10-BF40-B380-F02144DA450E}"/>
              </a:ext>
            </a:extLst>
          </p:cNvPr>
          <p:cNvSpPr txBox="1"/>
          <p:nvPr/>
        </p:nvSpPr>
        <p:spPr>
          <a:xfrm>
            <a:off x="1595438" y="3286125"/>
            <a:ext cx="1587500" cy="3016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372" b="0" dirty="0">
                <a:latin typeface="+mj-lt"/>
              </a:rPr>
              <a:t>zygote = 0.003</a:t>
            </a:r>
          </a:p>
        </p:txBody>
      </p:sp>
      <p:sp>
        <p:nvSpPr>
          <p:cNvPr id="78" name="TextBox 59">
            <a:extLst>
              <a:ext uri="{FF2B5EF4-FFF2-40B4-BE49-F238E27FC236}">
                <a16:creationId xmlns:a16="http://schemas.microsoft.com/office/drawing/2014/main" id="{F1622F33-B28B-454B-AFEF-DF1DFE0B2547}"/>
              </a:ext>
            </a:extLst>
          </p:cNvPr>
          <p:cNvSpPr txBox="1"/>
          <p:nvPr/>
        </p:nvSpPr>
        <p:spPr>
          <a:xfrm>
            <a:off x="593725" y="6154738"/>
            <a:ext cx="889000" cy="352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700" b="0" dirty="0">
                <a:latin typeface="+mj-lt"/>
              </a:rPr>
              <a:t>he</a:t>
            </a:r>
          </a:p>
        </p:txBody>
      </p:sp>
      <p:sp>
        <p:nvSpPr>
          <p:cNvPr id="79" name="TextBox 39">
            <a:extLst>
              <a:ext uri="{FF2B5EF4-FFF2-40B4-BE49-F238E27FC236}">
                <a16:creationId xmlns:a16="http://schemas.microsoft.com/office/drawing/2014/main" id="{388D209B-8CC2-6E41-83F6-A8847DB2B9C1}"/>
              </a:ext>
            </a:extLst>
          </p:cNvPr>
          <p:cNvSpPr txBox="1"/>
          <p:nvPr/>
        </p:nvSpPr>
        <p:spPr>
          <a:xfrm>
            <a:off x="3579813" y="6154738"/>
            <a:ext cx="895350" cy="352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700" b="0" dirty="0">
                <a:latin typeface="+mj-lt"/>
              </a:rPr>
              <a:t>the</a:t>
            </a:r>
          </a:p>
        </p:txBody>
      </p:sp>
      <p:cxnSp>
        <p:nvCxnSpPr>
          <p:cNvPr id="34827" name="Straight Arrow Connector 79">
            <a:extLst>
              <a:ext uri="{FF2B5EF4-FFF2-40B4-BE49-F238E27FC236}">
                <a16:creationId xmlns:a16="http://schemas.microsoft.com/office/drawing/2014/main" id="{8A5D9F43-506D-964F-A810-C744CA72E4C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000125" y="5865813"/>
            <a:ext cx="0" cy="223837"/>
          </a:xfrm>
          <a:prstGeom prst="straightConnector1">
            <a:avLst/>
          </a:prstGeom>
          <a:noFill/>
          <a:ln w="34925">
            <a:solidFill>
              <a:schemeClr val="accent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" name="TextBox 44">
            <a:extLst>
              <a:ext uri="{FF2B5EF4-FFF2-40B4-BE49-F238E27FC236}">
                <a16:creationId xmlns:a16="http://schemas.microsoft.com/office/drawing/2014/main" id="{CA28232F-36FA-7845-AEB5-1CFBA8D8AEB9}"/>
              </a:ext>
            </a:extLst>
          </p:cNvPr>
          <p:cNvSpPr txBox="1"/>
          <p:nvPr/>
        </p:nvSpPr>
        <p:spPr>
          <a:xfrm>
            <a:off x="536575" y="5445125"/>
            <a:ext cx="955675" cy="271463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176" b="0" dirty="0">
                <a:latin typeface="+mj-lt"/>
              </a:rPr>
              <a:t>Embedding</a:t>
            </a:r>
          </a:p>
        </p:txBody>
      </p:sp>
      <p:cxnSp>
        <p:nvCxnSpPr>
          <p:cNvPr id="34829" name="Straight Arrow Connector 81">
            <a:extLst>
              <a:ext uri="{FF2B5EF4-FFF2-40B4-BE49-F238E27FC236}">
                <a16:creationId xmlns:a16="http://schemas.microsoft.com/office/drawing/2014/main" id="{321613A3-4C50-E94F-AA2A-33AC92CCFEA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046288" y="5865813"/>
            <a:ext cx="0" cy="223837"/>
          </a:xfrm>
          <a:prstGeom prst="straightConnector1">
            <a:avLst/>
          </a:prstGeom>
          <a:noFill/>
          <a:ln w="34925">
            <a:solidFill>
              <a:schemeClr val="accent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30" name="Straight Arrow Connector 82">
            <a:extLst>
              <a:ext uri="{FF2B5EF4-FFF2-40B4-BE49-F238E27FC236}">
                <a16:creationId xmlns:a16="http://schemas.microsoft.com/office/drawing/2014/main" id="{F3453E1B-6156-2F4B-B1E9-A9360CD9D65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982913" y="5865813"/>
            <a:ext cx="0" cy="223837"/>
          </a:xfrm>
          <a:prstGeom prst="straightConnector1">
            <a:avLst/>
          </a:prstGeom>
          <a:noFill/>
          <a:ln w="34925">
            <a:solidFill>
              <a:schemeClr val="accent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31" name="Straight Arrow Connector 83">
            <a:extLst>
              <a:ext uri="{FF2B5EF4-FFF2-40B4-BE49-F238E27FC236}">
                <a16:creationId xmlns:a16="http://schemas.microsoft.com/office/drawing/2014/main" id="{6D8C920E-FA90-D540-9056-D3409EEE329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989388" y="5865813"/>
            <a:ext cx="0" cy="223837"/>
          </a:xfrm>
          <a:prstGeom prst="straightConnector1">
            <a:avLst/>
          </a:prstGeom>
          <a:noFill/>
          <a:ln w="34925">
            <a:solidFill>
              <a:schemeClr val="accent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" name="TextBox 44">
            <a:extLst>
              <a:ext uri="{FF2B5EF4-FFF2-40B4-BE49-F238E27FC236}">
                <a16:creationId xmlns:a16="http://schemas.microsoft.com/office/drawing/2014/main" id="{1F4F4BCE-0E72-9248-B274-A62C8B7A2E37}"/>
              </a:ext>
            </a:extLst>
          </p:cNvPr>
          <p:cNvSpPr txBox="1"/>
          <p:nvPr/>
        </p:nvSpPr>
        <p:spPr>
          <a:xfrm>
            <a:off x="1570038" y="5445125"/>
            <a:ext cx="955675" cy="271463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176" b="0" dirty="0">
                <a:latin typeface="+mj-lt"/>
              </a:rPr>
              <a:t>Embedding</a:t>
            </a:r>
          </a:p>
        </p:txBody>
      </p:sp>
      <p:sp>
        <p:nvSpPr>
          <p:cNvPr id="86" name="TextBox 44">
            <a:extLst>
              <a:ext uri="{FF2B5EF4-FFF2-40B4-BE49-F238E27FC236}">
                <a16:creationId xmlns:a16="http://schemas.microsoft.com/office/drawing/2014/main" id="{310F6579-97F9-4043-AC34-3D69AB15C1AE}"/>
              </a:ext>
            </a:extLst>
          </p:cNvPr>
          <p:cNvSpPr txBox="1"/>
          <p:nvPr/>
        </p:nvSpPr>
        <p:spPr>
          <a:xfrm>
            <a:off x="2579688" y="5446713"/>
            <a:ext cx="955675" cy="271462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176" b="0" dirty="0">
                <a:latin typeface="+mj-lt"/>
              </a:rPr>
              <a:t>Embedding</a:t>
            </a:r>
          </a:p>
        </p:txBody>
      </p:sp>
      <p:sp>
        <p:nvSpPr>
          <p:cNvPr id="87" name="TextBox 44">
            <a:extLst>
              <a:ext uri="{FF2B5EF4-FFF2-40B4-BE49-F238E27FC236}">
                <a16:creationId xmlns:a16="http://schemas.microsoft.com/office/drawing/2014/main" id="{3B3CEB5B-17EE-8D4C-B18E-899492ED83F9}"/>
              </a:ext>
            </a:extLst>
          </p:cNvPr>
          <p:cNvSpPr txBox="1"/>
          <p:nvPr/>
        </p:nvSpPr>
        <p:spPr>
          <a:xfrm>
            <a:off x="3589338" y="5453063"/>
            <a:ext cx="954087" cy="271462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176" b="0" dirty="0">
                <a:latin typeface="+mj-lt"/>
              </a:rPr>
              <a:t>Embedding</a:t>
            </a:r>
          </a:p>
        </p:txBody>
      </p:sp>
      <p:cxnSp>
        <p:nvCxnSpPr>
          <p:cNvPr id="34835" name="Straight Arrow Connector 87">
            <a:extLst>
              <a:ext uri="{FF2B5EF4-FFF2-40B4-BE49-F238E27FC236}">
                <a16:creationId xmlns:a16="http://schemas.microsoft.com/office/drawing/2014/main" id="{2852D1C2-3873-BE43-A94D-D0BACAC06BE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420938" y="5122863"/>
            <a:ext cx="0" cy="223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67AC185D-5C05-D945-91EE-D039E005C560}"/>
              </a:ext>
            </a:extLst>
          </p:cNvPr>
          <p:cNvSpPr/>
          <p:nvPr/>
        </p:nvSpPr>
        <p:spPr bwMode="auto">
          <a:xfrm>
            <a:off x="1023938" y="4721225"/>
            <a:ext cx="2741612" cy="3429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4102" eaLnBrk="1" hangingPunct="1">
              <a:lnSpc>
                <a:spcPct val="90000"/>
              </a:lnSpc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DEAE1FB0-BF7B-A14D-B855-D3A8BACCEA19}"/>
              </a:ext>
            </a:extLst>
          </p:cNvPr>
          <p:cNvSpPr/>
          <p:nvPr/>
        </p:nvSpPr>
        <p:spPr bwMode="auto">
          <a:xfrm>
            <a:off x="565150" y="5416550"/>
            <a:ext cx="911225" cy="342900"/>
          </a:xfrm>
          <a:prstGeom prst="round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4102" eaLnBrk="1" hangingPunct="1">
              <a:lnSpc>
                <a:spcPct val="90000"/>
              </a:lnSpc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80141FCA-9F8B-F348-B642-09C44167ABAC}"/>
              </a:ext>
            </a:extLst>
          </p:cNvPr>
          <p:cNvSpPr/>
          <p:nvPr/>
        </p:nvSpPr>
        <p:spPr bwMode="auto">
          <a:xfrm>
            <a:off x="1579563" y="5424488"/>
            <a:ext cx="912812" cy="342900"/>
          </a:xfrm>
          <a:prstGeom prst="round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4102" eaLnBrk="1" hangingPunct="1">
              <a:lnSpc>
                <a:spcPct val="90000"/>
              </a:lnSpc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7A3854D3-7524-1D42-B6E1-01154161D348}"/>
              </a:ext>
            </a:extLst>
          </p:cNvPr>
          <p:cNvSpPr/>
          <p:nvPr/>
        </p:nvSpPr>
        <p:spPr bwMode="auto">
          <a:xfrm>
            <a:off x="2586038" y="5416550"/>
            <a:ext cx="912812" cy="342900"/>
          </a:xfrm>
          <a:prstGeom prst="round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4102" eaLnBrk="1" hangingPunct="1">
              <a:lnSpc>
                <a:spcPct val="90000"/>
              </a:lnSpc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144D624E-6814-3745-A817-4D2676F821FE}"/>
              </a:ext>
            </a:extLst>
          </p:cNvPr>
          <p:cNvSpPr/>
          <p:nvPr/>
        </p:nvSpPr>
        <p:spPr bwMode="auto">
          <a:xfrm>
            <a:off x="3592513" y="5410200"/>
            <a:ext cx="912812" cy="341313"/>
          </a:xfrm>
          <a:prstGeom prst="round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4102" eaLnBrk="1" hangingPunct="1">
              <a:lnSpc>
                <a:spcPct val="90000"/>
              </a:lnSpc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4841" name="Straight Arrow Connector 93">
            <a:extLst>
              <a:ext uri="{FF2B5EF4-FFF2-40B4-BE49-F238E27FC236}">
                <a16:creationId xmlns:a16="http://schemas.microsoft.com/office/drawing/2014/main" id="{9618C210-4BA4-9E4E-9691-517C5AB6811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413000" y="4421188"/>
            <a:ext cx="0" cy="223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504665F2-4D0E-2446-858D-8D68A6A0523A}"/>
              </a:ext>
            </a:extLst>
          </p:cNvPr>
          <p:cNvSpPr/>
          <p:nvPr/>
        </p:nvSpPr>
        <p:spPr bwMode="auto">
          <a:xfrm>
            <a:off x="1016000" y="4000500"/>
            <a:ext cx="2741613" cy="3413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4102" eaLnBrk="1" hangingPunct="1">
              <a:lnSpc>
                <a:spcPct val="90000"/>
              </a:lnSpc>
              <a:defRPr/>
            </a:pPr>
            <a:endParaRPr lang="en-US" sz="2353" dirty="0" err="1">
              <a:solidFill>
                <a:schemeClr val="accent6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4843" name="Straight Arrow Connector 96">
            <a:extLst>
              <a:ext uri="{FF2B5EF4-FFF2-40B4-BE49-F238E27FC236}">
                <a16:creationId xmlns:a16="http://schemas.microsoft.com/office/drawing/2014/main" id="{939C407B-A28E-644C-A3D5-C629ACD928E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360613" y="3675063"/>
            <a:ext cx="0" cy="223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77FC8C2F-E8B6-B943-AEB8-76E1B5143A61}"/>
              </a:ext>
            </a:extLst>
          </p:cNvPr>
          <p:cNvSpPr txBox="1"/>
          <p:nvPr/>
        </p:nvSpPr>
        <p:spPr>
          <a:xfrm>
            <a:off x="853192" y="1197905"/>
            <a:ext cx="3826391" cy="615522"/>
          </a:xfrm>
          <a:prstGeom prst="rect">
            <a:avLst/>
          </a:prstGeom>
          <a:noFill/>
        </p:spPr>
        <p:txBody>
          <a:bodyPr lIns="179285" tIns="143428" rIns="179285" bIns="143428">
            <a:spAutoFit/>
          </a:bodyPr>
          <a:lstStyle/>
          <a:p>
            <a:pPr eaLnBrk="1" fontAlgn="auto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defRPr/>
            </a:pPr>
            <a:r>
              <a:rPr lang="en-US" sz="2353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Feed-forward NNLM</a:t>
            </a:r>
          </a:p>
        </p:txBody>
      </p:sp>
      <p:sp>
        <p:nvSpPr>
          <p:cNvPr id="149" name="TextBox 57">
            <a:extLst>
              <a:ext uri="{FF2B5EF4-FFF2-40B4-BE49-F238E27FC236}">
                <a16:creationId xmlns:a16="http://schemas.microsoft.com/office/drawing/2014/main" id="{883656AD-D0D9-D046-9B8F-61FE3DC8C262}"/>
              </a:ext>
            </a:extLst>
          </p:cNvPr>
          <p:cNvSpPr txBox="1"/>
          <p:nvPr/>
        </p:nvSpPr>
        <p:spPr>
          <a:xfrm>
            <a:off x="1754188" y="2679700"/>
            <a:ext cx="1117600" cy="3016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372" b="0" dirty="0">
                <a:latin typeface="+mj-lt"/>
              </a:rPr>
              <a:t>…</a:t>
            </a:r>
          </a:p>
        </p:txBody>
      </p:sp>
      <p:sp>
        <p:nvSpPr>
          <p:cNvPr id="166" name="TextBox 51">
            <a:extLst>
              <a:ext uri="{FF2B5EF4-FFF2-40B4-BE49-F238E27FC236}">
                <a16:creationId xmlns:a16="http://schemas.microsoft.com/office/drawing/2014/main" id="{154CA729-6725-5845-9B19-DFCAD70AE304}"/>
              </a:ext>
            </a:extLst>
          </p:cNvPr>
          <p:cNvSpPr txBox="1"/>
          <p:nvPr/>
        </p:nvSpPr>
        <p:spPr>
          <a:xfrm>
            <a:off x="2035175" y="4022725"/>
            <a:ext cx="981075" cy="32385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sz="1500" dirty="0">
                <a:latin typeface="+mj-lt"/>
              </a:rPr>
              <a:t>Hidden 2</a:t>
            </a:r>
          </a:p>
        </p:txBody>
      </p:sp>
      <p:sp>
        <p:nvSpPr>
          <p:cNvPr id="167" name="TextBox 51">
            <a:extLst>
              <a:ext uri="{FF2B5EF4-FFF2-40B4-BE49-F238E27FC236}">
                <a16:creationId xmlns:a16="http://schemas.microsoft.com/office/drawing/2014/main" id="{5C7DEE98-ADDA-D749-BE89-A44CF7DA39C7}"/>
              </a:ext>
            </a:extLst>
          </p:cNvPr>
          <p:cNvSpPr txBox="1"/>
          <p:nvPr/>
        </p:nvSpPr>
        <p:spPr>
          <a:xfrm>
            <a:off x="2151063" y="2119313"/>
            <a:ext cx="979487" cy="271462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sz="1176" b="0" dirty="0">
                <a:latin typeface="+mj-lt"/>
              </a:rPr>
              <a:t>Output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A0362D-D515-1641-9C87-F8450CB83CE0}"/>
              </a:ext>
            </a:extLst>
          </p:cNvPr>
          <p:cNvSpPr/>
          <p:nvPr/>
        </p:nvSpPr>
        <p:spPr>
          <a:xfrm>
            <a:off x="342900" y="5976938"/>
            <a:ext cx="4337050" cy="72866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2" name="TextBox 51">
            <a:extLst>
              <a:ext uri="{FF2B5EF4-FFF2-40B4-BE49-F238E27FC236}">
                <a16:creationId xmlns:a16="http://schemas.microsoft.com/office/drawing/2014/main" id="{1922783A-E887-8647-843F-F8B88133E45E}"/>
              </a:ext>
            </a:extLst>
          </p:cNvPr>
          <p:cNvSpPr txBox="1"/>
          <p:nvPr/>
        </p:nvSpPr>
        <p:spPr>
          <a:xfrm>
            <a:off x="1990725" y="4751388"/>
            <a:ext cx="981075" cy="32385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sz="1500" dirty="0">
                <a:latin typeface="+mj-lt"/>
              </a:rPr>
              <a:t>Hidden 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9248DA-7D55-304D-9B4B-1DEDAD6A4E01}"/>
              </a:ext>
            </a:extLst>
          </p:cNvPr>
          <p:cNvSpPr/>
          <p:nvPr/>
        </p:nvSpPr>
        <p:spPr>
          <a:xfrm>
            <a:off x="1073150" y="1812925"/>
            <a:ext cx="2627313" cy="210502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7C329D9-05F4-F44D-9E37-B4FFE76909D0}"/>
              </a:ext>
            </a:extLst>
          </p:cNvPr>
          <p:cNvSpPr/>
          <p:nvPr/>
        </p:nvSpPr>
        <p:spPr>
          <a:xfrm>
            <a:off x="274638" y="3779838"/>
            <a:ext cx="4268787" cy="150812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0363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5" grpId="0" animBg="1"/>
      <p:bldP spid="36" grpId="0" animBg="1"/>
      <p:bldP spid="36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39">
            <a:extLst>
              <a:ext uri="{FF2B5EF4-FFF2-40B4-BE49-F238E27FC236}">
                <a16:creationId xmlns:a16="http://schemas.microsoft.com/office/drawing/2014/main" id="{3B0F7CDF-31FC-B643-9C87-D550E64966DF}"/>
              </a:ext>
            </a:extLst>
          </p:cNvPr>
          <p:cNvSpPr txBox="1"/>
          <p:nvPr/>
        </p:nvSpPr>
        <p:spPr>
          <a:xfrm>
            <a:off x="2565400" y="6180138"/>
            <a:ext cx="895350" cy="3016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372" b="0" dirty="0">
                <a:latin typeface="+mj-lt"/>
              </a:rPr>
              <a:t>to</a:t>
            </a:r>
          </a:p>
        </p:txBody>
      </p:sp>
      <p:sp>
        <p:nvSpPr>
          <p:cNvPr id="71" name="TextBox 40">
            <a:extLst>
              <a:ext uri="{FF2B5EF4-FFF2-40B4-BE49-F238E27FC236}">
                <a16:creationId xmlns:a16="http://schemas.microsoft.com/office/drawing/2014/main" id="{892184DD-8084-6D42-A347-2856A3BA200F}"/>
              </a:ext>
            </a:extLst>
          </p:cNvPr>
          <p:cNvSpPr txBox="1"/>
          <p:nvPr/>
        </p:nvSpPr>
        <p:spPr>
          <a:xfrm>
            <a:off x="1579563" y="6180138"/>
            <a:ext cx="889000" cy="3016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372" b="0" dirty="0">
                <a:latin typeface="+mj-lt"/>
              </a:rPr>
              <a:t>drove</a:t>
            </a:r>
          </a:p>
        </p:txBody>
      </p:sp>
      <p:sp>
        <p:nvSpPr>
          <p:cNvPr id="72" name="TextBox 51">
            <a:extLst>
              <a:ext uri="{FF2B5EF4-FFF2-40B4-BE49-F238E27FC236}">
                <a16:creationId xmlns:a16="http://schemas.microsoft.com/office/drawing/2014/main" id="{1922783A-E887-8647-843F-F8B88133E45E}"/>
              </a:ext>
            </a:extLst>
          </p:cNvPr>
          <p:cNvSpPr txBox="1"/>
          <p:nvPr/>
        </p:nvSpPr>
        <p:spPr>
          <a:xfrm>
            <a:off x="1990725" y="4751388"/>
            <a:ext cx="981075" cy="271462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sz="1176" b="0" dirty="0">
                <a:latin typeface="+mj-lt"/>
              </a:rPr>
              <a:t>Hidden 1</a:t>
            </a:r>
          </a:p>
        </p:txBody>
      </p:sp>
      <p:sp>
        <p:nvSpPr>
          <p:cNvPr id="73" name="Double Bracket 72">
            <a:extLst>
              <a:ext uri="{FF2B5EF4-FFF2-40B4-BE49-F238E27FC236}">
                <a16:creationId xmlns:a16="http://schemas.microsoft.com/office/drawing/2014/main" id="{C38E0E88-91D2-F643-912A-9EB8D3DF4E85}"/>
              </a:ext>
            </a:extLst>
          </p:cNvPr>
          <p:cNvSpPr/>
          <p:nvPr/>
        </p:nvSpPr>
        <p:spPr bwMode="auto">
          <a:xfrm>
            <a:off x="1539875" y="2084388"/>
            <a:ext cx="1804988" cy="1600200"/>
          </a:xfrm>
          <a:prstGeom prst="bracketPair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89642" tIns="44821" rIns="89642" bIns="44821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 defTabSz="896386">
              <a:defRPr/>
            </a:pPr>
            <a:endParaRPr lang="en-US" sz="1372">
              <a:latin typeface="+mj-lt"/>
            </a:endParaRPr>
          </a:p>
        </p:txBody>
      </p:sp>
      <p:sp>
        <p:nvSpPr>
          <p:cNvPr id="74" name="TextBox 54">
            <a:extLst>
              <a:ext uri="{FF2B5EF4-FFF2-40B4-BE49-F238E27FC236}">
                <a16:creationId xmlns:a16="http://schemas.microsoft.com/office/drawing/2014/main" id="{6771339D-B2D8-FC40-A5C8-394324E71205}"/>
              </a:ext>
            </a:extLst>
          </p:cNvPr>
          <p:cNvSpPr txBox="1"/>
          <p:nvPr/>
        </p:nvSpPr>
        <p:spPr>
          <a:xfrm>
            <a:off x="1608138" y="2454275"/>
            <a:ext cx="1708150" cy="3016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372" b="0" dirty="0">
                <a:latin typeface="+mj-lt"/>
              </a:rPr>
              <a:t>aardvark = 0.0082</a:t>
            </a:r>
          </a:p>
        </p:txBody>
      </p:sp>
      <p:sp>
        <p:nvSpPr>
          <p:cNvPr id="75" name="TextBox 55">
            <a:extLst>
              <a:ext uri="{FF2B5EF4-FFF2-40B4-BE49-F238E27FC236}">
                <a16:creationId xmlns:a16="http://schemas.microsoft.com/office/drawing/2014/main" id="{6AA2B6F6-0940-FE48-BBA5-7C6F52F02881}"/>
              </a:ext>
            </a:extLst>
          </p:cNvPr>
          <p:cNvSpPr txBox="1"/>
          <p:nvPr/>
        </p:nvSpPr>
        <p:spPr>
          <a:xfrm>
            <a:off x="1614488" y="2978150"/>
            <a:ext cx="1630362" cy="3016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372" dirty="0">
                <a:latin typeface="+mj-lt"/>
              </a:rPr>
              <a:t>store = 0.0191</a:t>
            </a:r>
          </a:p>
        </p:txBody>
      </p:sp>
      <p:sp>
        <p:nvSpPr>
          <p:cNvPr id="76" name="TextBox 57">
            <a:extLst>
              <a:ext uri="{FF2B5EF4-FFF2-40B4-BE49-F238E27FC236}">
                <a16:creationId xmlns:a16="http://schemas.microsoft.com/office/drawing/2014/main" id="{BE790CF1-A639-104C-865F-CE0F56A34AAE}"/>
              </a:ext>
            </a:extLst>
          </p:cNvPr>
          <p:cNvSpPr txBox="1"/>
          <p:nvPr/>
        </p:nvSpPr>
        <p:spPr>
          <a:xfrm>
            <a:off x="1766888" y="3062288"/>
            <a:ext cx="1117600" cy="3016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372" b="0" dirty="0">
                <a:latin typeface="+mj-lt"/>
              </a:rPr>
              <a:t>…</a:t>
            </a:r>
          </a:p>
        </p:txBody>
      </p:sp>
      <p:sp>
        <p:nvSpPr>
          <p:cNvPr id="77" name="TextBox 58">
            <a:extLst>
              <a:ext uri="{FF2B5EF4-FFF2-40B4-BE49-F238E27FC236}">
                <a16:creationId xmlns:a16="http://schemas.microsoft.com/office/drawing/2014/main" id="{4D42CA76-FD10-BF40-B380-F02144DA450E}"/>
              </a:ext>
            </a:extLst>
          </p:cNvPr>
          <p:cNvSpPr txBox="1"/>
          <p:nvPr/>
        </p:nvSpPr>
        <p:spPr>
          <a:xfrm>
            <a:off x="1595438" y="3286125"/>
            <a:ext cx="1587500" cy="3016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372" b="0" dirty="0">
                <a:latin typeface="+mj-lt"/>
              </a:rPr>
              <a:t>zygote = 0.003</a:t>
            </a:r>
          </a:p>
        </p:txBody>
      </p:sp>
      <p:sp>
        <p:nvSpPr>
          <p:cNvPr id="78" name="TextBox 59">
            <a:extLst>
              <a:ext uri="{FF2B5EF4-FFF2-40B4-BE49-F238E27FC236}">
                <a16:creationId xmlns:a16="http://schemas.microsoft.com/office/drawing/2014/main" id="{F1622F33-B28B-454B-AFEF-DF1DFE0B2547}"/>
              </a:ext>
            </a:extLst>
          </p:cNvPr>
          <p:cNvSpPr txBox="1"/>
          <p:nvPr/>
        </p:nvSpPr>
        <p:spPr>
          <a:xfrm>
            <a:off x="593725" y="6180138"/>
            <a:ext cx="889000" cy="3016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372" b="0" dirty="0">
                <a:latin typeface="+mj-lt"/>
              </a:rPr>
              <a:t>he</a:t>
            </a:r>
          </a:p>
        </p:txBody>
      </p:sp>
      <p:sp>
        <p:nvSpPr>
          <p:cNvPr id="79" name="TextBox 39">
            <a:extLst>
              <a:ext uri="{FF2B5EF4-FFF2-40B4-BE49-F238E27FC236}">
                <a16:creationId xmlns:a16="http://schemas.microsoft.com/office/drawing/2014/main" id="{388D209B-8CC2-6E41-83F6-A8847DB2B9C1}"/>
              </a:ext>
            </a:extLst>
          </p:cNvPr>
          <p:cNvSpPr txBox="1"/>
          <p:nvPr/>
        </p:nvSpPr>
        <p:spPr>
          <a:xfrm>
            <a:off x="3579813" y="6180138"/>
            <a:ext cx="895350" cy="3016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372" b="0" dirty="0">
                <a:latin typeface="+mj-lt"/>
              </a:rPr>
              <a:t>the</a:t>
            </a:r>
          </a:p>
        </p:txBody>
      </p:sp>
      <p:cxnSp>
        <p:nvCxnSpPr>
          <p:cNvPr id="37899" name="Straight Arrow Connector 79">
            <a:extLst>
              <a:ext uri="{FF2B5EF4-FFF2-40B4-BE49-F238E27FC236}">
                <a16:creationId xmlns:a16="http://schemas.microsoft.com/office/drawing/2014/main" id="{232C2579-CC6C-2842-8569-D2FB23BBF85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000125" y="5865813"/>
            <a:ext cx="0" cy="223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" name="TextBox 44">
            <a:extLst>
              <a:ext uri="{FF2B5EF4-FFF2-40B4-BE49-F238E27FC236}">
                <a16:creationId xmlns:a16="http://schemas.microsoft.com/office/drawing/2014/main" id="{CA28232F-36FA-7845-AEB5-1CFBA8D8AEB9}"/>
              </a:ext>
            </a:extLst>
          </p:cNvPr>
          <p:cNvSpPr txBox="1"/>
          <p:nvPr/>
        </p:nvSpPr>
        <p:spPr>
          <a:xfrm>
            <a:off x="536575" y="5445125"/>
            <a:ext cx="955675" cy="271463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176" b="0" dirty="0">
                <a:latin typeface="+mj-lt"/>
              </a:rPr>
              <a:t>Embedding</a:t>
            </a:r>
          </a:p>
        </p:txBody>
      </p:sp>
      <p:cxnSp>
        <p:nvCxnSpPr>
          <p:cNvPr id="37901" name="Straight Arrow Connector 81">
            <a:extLst>
              <a:ext uri="{FF2B5EF4-FFF2-40B4-BE49-F238E27FC236}">
                <a16:creationId xmlns:a16="http://schemas.microsoft.com/office/drawing/2014/main" id="{38455A1E-4472-F64A-8D51-ED71B9AE8BE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046288" y="5865813"/>
            <a:ext cx="0" cy="223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02" name="Straight Arrow Connector 82">
            <a:extLst>
              <a:ext uri="{FF2B5EF4-FFF2-40B4-BE49-F238E27FC236}">
                <a16:creationId xmlns:a16="http://schemas.microsoft.com/office/drawing/2014/main" id="{F43A0243-3F91-D541-9BA6-D91D04E8095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982913" y="5865813"/>
            <a:ext cx="0" cy="223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03" name="Straight Arrow Connector 83">
            <a:extLst>
              <a:ext uri="{FF2B5EF4-FFF2-40B4-BE49-F238E27FC236}">
                <a16:creationId xmlns:a16="http://schemas.microsoft.com/office/drawing/2014/main" id="{ABEC8218-31A1-FD47-B167-48789F297B4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989388" y="5865813"/>
            <a:ext cx="0" cy="223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" name="TextBox 44">
            <a:extLst>
              <a:ext uri="{FF2B5EF4-FFF2-40B4-BE49-F238E27FC236}">
                <a16:creationId xmlns:a16="http://schemas.microsoft.com/office/drawing/2014/main" id="{1F4F4BCE-0E72-9248-B274-A62C8B7A2E37}"/>
              </a:ext>
            </a:extLst>
          </p:cNvPr>
          <p:cNvSpPr txBox="1"/>
          <p:nvPr/>
        </p:nvSpPr>
        <p:spPr>
          <a:xfrm>
            <a:off x="1570038" y="5445125"/>
            <a:ext cx="955675" cy="271463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176" b="0" dirty="0">
                <a:latin typeface="+mj-lt"/>
              </a:rPr>
              <a:t>Embedding</a:t>
            </a:r>
          </a:p>
        </p:txBody>
      </p:sp>
      <p:sp>
        <p:nvSpPr>
          <p:cNvPr id="86" name="TextBox 44">
            <a:extLst>
              <a:ext uri="{FF2B5EF4-FFF2-40B4-BE49-F238E27FC236}">
                <a16:creationId xmlns:a16="http://schemas.microsoft.com/office/drawing/2014/main" id="{310F6579-97F9-4043-AC34-3D69AB15C1AE}"/>
              </a:ext>
            </a:extLst>
          </p:cNvPr>
          <p:cNvSpPr txBox="1"/>
          <p:nvPr/>
        </p:nvSpPr>
        <p:spPr>
          <a:xfrm>
            <a:off x="2579688" y="5446713"/>
            <a:ext cx="955675" cy="271462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176" b="0" dirty="0">
                <a:latin typeface="+mj-lt"/>
              </a:rPr>
              <a:t>Embedding</a:t>
            </a:r>
          </a:p>
        </p:txBody>
      </p:sp>
      <p:sp>
        <p:nvSpPr>
          <p:cNvPr id="87" name="TextBox 44">
            <a:extLst>
              <a:ext uri="{FF2B5EF4-FFF2-40B4-BE49-F238E27FC236}">
                <a16:creationId xmlns:a16="http://schemas.microsoft.com/office/drawing/2014/main" id="{3B3CEB5B-17EE-8D4C-B18E-899492ED83F9}"/>
              </a:ext>
            </a:extLst>
          </p:cNvPr>
          <p:cNvSpPr txBox="1"/>
          <p:nvPr/>
        </p:nvSpPr>
        <p:spPr>
          <a:xfrm>
            <a:off x="3589338" y="5453063"/>
            <a:ext cx="954087" cy="271462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176" b="0" dirty="0">
                <a:latin typeface="+mj-lt"/>
              </a:rPr>
              <a:t>Embedding</a:t>
            </a:r>
          </a:p>
        </p:txBody>
      </p:sp>
      <p:cxnSp>
        <p:nvCxnSpPr>
          <p:cNvPr id="37907" name="Straight Arrow Connector 87">
            <a:extLst>
              <a:ext uri="{FF2B5EF4-FFF2-40B4-BE49-F238E27FC236}">
                <a16:creationId xmlns:a16="http://schemas.microsoft.com/office/drawing/2014/main" id="{9C6710F8-3564-CA4C-AD22-F50EB445100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420938" y="5122863"/>
            <a:ext cx="0" cy="223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67AC185D-5C05-D945-91EE-D039E005C560}"/>
              </a:ext>
            </a:extLst>
          </p:cNvPr>
          <p:cNvSpPr/>
          <p:nvPr/>
        </p:nvSpPr>
        <p:spPr bwMode="auto">
          <a:xfrm>
            <a:off x="1023938" y="4721225"/>
            <a:ext cx="2741612" cy="342900"/>
          </a:xfrm>
          <a:prstGeom prst="round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4102" eaLnBrk="1" hangingPunct="1">
              <a:lnSpc>
                <a:spcPct val="90000"/>
              </a:lnSpc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DEAE1FB0-BF7B-A14D-B855-D3A8BACCEA19}"/>
              </a:ext>
            </a:extLst>
          </p:cNvPr>
          <p:cNvSpPr/>
          <p:nvPr/>
        </p:nvSpPr>
        <p:spPr bwMode="auto">
          <a:xfrm>
            <a:off x="565150" y="5416550"/>
            <a:ext cx="911225" cy="342900"/>
          </a:xfrm>
          <a:prstGeom prst="round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4102" eaLnBrk="1" hangingPunct="1">
              <a:lnSpc>
                <a:spcPct val="90000"/>
              </a:lnSpc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80141FCA-9F8B-F348-B642-09C44167ABAC}"/>
              </a:ext>
            </a:extLst>
          </p:cNvPr>
          <p:cNvSpPr/>
          <p:nvPr/>
        </p:nvSpPr>
        <p:spPr bwMode="auto">
          <a:xfrm>
            <a:off x="1579563" y="5424488"/>
            <a:ext cx="912812" cy="342900"/>
          </a:xfrm>
          <a:prstGeom prst="round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4102" eaLnBrk="1" hangingPunct="1">
              <a:lnSpc>
                <a:spcPct val="90000"/>
              </a:lnSpc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7A3854D3-7524-1D42-B6E1-01154161D348}"/>
              </a:ext>
            </a:extLst>
          </p:cNvPr>
          <p:cNvSpPr/>
          <p:nvPr/>
        </p:nvSpPr>
        <p:spPr bwMode="auto">
          <a:xfrm>
            <a:off x="2586038" y="5416550"/>
            <a:ext cx="912812" cy="342900"/>
          </a:xfrm>
          <a:prstGeom prst="round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4102" eaLnBrk="1" hangingPunct="1">
              <a:lnSpc>
                <a:spcPct val="90000"/>
              </a:lnSpc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144D624E-6814-3745-A817-4D2676F821FE}"/>
              </a:ext>
            </a:extLst>
          </p:cNvPr>
          <p:cNvSpPr/>
          <p:nvPr/>
        </p:nvSpPr>
        <p:spPr bwMode="auto">
          <a:xfrm>
            <a:off x="3592513" y="5410200"/>
            <a:ext cx="912812" cy="341313"/>
          </a:xfrm>
          <a:prstGeom prst="round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4102" eaLnBrk="1" hangingPunct="1">
              <a:lnSpc>
                <a:spcPct val="90000"/>
              </a:lnSpc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7913" name="Straight Arrow Connector 93">
            <a:extLst>
              <a:ext uri="{FF2B5EF4-FFF2-40B4-BE49-F238E27FC236}">
                <a16:creationId xmlns:a16="http://schemas.microsoft.com/office/drawing/2014/main" id="{0A04578B-C806-6348-BAFA-71B2126E602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413000" y="4421188"/>
            <a:ext cx="0" cy="223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504665F2-4D0E-2446-858D-8D68A6A0523A}"/>
              </a:ext>
            </a:extLst>
          </p:cNvPr>
          <p:cNvSpPr/>
          <p:nvPr/>
        </p:nvSpPr>
        <p:spPr bwMode="auto">
          <a:xfrm>
            <a:off x="1016000" y="4000500"/>
            <a:ext cx="2741613" cy="341313"/>
          </a:xfrm>
          <a:prstGeom prst="round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4102" eaLnBrk="1" hangingPunct="1">
              <a:lnSpc>
                <a:spcPct val="90000"/>
              </a:lnSpc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6" name="TextBox 51">
            <a:extLst>
              <a:ext uri="{FF2B5EF4-FFF2-40B4-BE49-F238E27FC236}">
                <a16:creationId xmlns:a16="http://schemas.microsoft.com/office/drawing/2014/main" id="{C79D3350-AF8E-E84A-B8E3-16AAFD1DE184}"/>
              </a:ext>
            </a:extLst>
          </p:cNvPr>
          <p:cNvSpPr txBox="1"/>
          <p:nvPr/>
        </p:nvSpPr>
        <p:spPr>
          <a:xfrm>
            <a:off x="6540500" y="2038350"/>
            <a:ext cx="981075" cy="271463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sz="1176" b="0" dirty="0">
                <a:latin typeface="+mj-lt"/>
              </a:rPr>
              <a:t>Output</a:t>
            </a:r>
          </a:p>
        </p:txBody>
      </p:sp>
      <p:cxnSp>
        <p:nvCxnSpPr>
          <p:cNvPr id="37916" name="Straight Arrow Connector 96">
            <a:extLst>
              <a:ext uri="{FF2B5EF4-FFF2-40B4-BE49-F238E27FC236}">
                <a16:creationId xmlns:a16="http://schemas.microsoft.com/office/drawing/2014/main" id="{30535FA5-E349-3341-9E7B-23B17280120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360613" y="3675063"/>
            <a:ext cx="0" cy="223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77FC8C2F-E8B6-B943-AEB8-76E1B5143A61}"/>
              </a:ext>
            </a:extLst>
          </p:cNvPr>
          <p:cNvSpPr txBox="1"/>
          <p:nvPr/>
        </p:nvSpPr>
        <p:spPr>
          <a:xfrm>
            <a:off x="853192" y="1197905"/>
            <a:ext cx="3826391" cy="615522"/>
          </a:xfrm>
          <a:prstGeom prst="rect">
            <a:avLst/>
          </a:prstGeom>
          <a:noFill/>
        </p:spPr>
        <p:txBody>
          <a:bodyPr lIns="179285" tIns="143428" rIns="179285" bIns="143428">
            <a:spAutoFit/>
          </a:bodyPr>
          <a:lstStyle/>
          <a:p>
            <a:pPr eaLnBrk="1" fontAlgn="auto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defRPr/>
            </a:pPr>
            <a:r>
              <a:rPr lang="en-US" sz="2353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Feed-forward NNLM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07B2E60-A230-CC45-94D2-B5294F925605}"/>
              </a:ext>
            </a:extLst>
          </p:cNvPr>
          <p:cNvSpPr txBox="1"/>
          <p:nvPr/>
        </p:nvSpPr>
        <p:spPr>
          <a:xfrm>
            <a:off x="6347045" y="1101839"/>
            <a:ext cx="3826391" cy="615522"/>
          </a:xfrm>
          <a:prstGeom prst="rect">
            <a:avLst/>
          </a:prstGeom>
          <a:noFill/>
        </p:spPr>
        <p:txBody>
          <a:bodyPr lIns="179285" tIns="143428" rIns="179285" bIns="143428">
            <a:spAutoFit/>
          </a:bodyPr>
          <a:lstStyle/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defRPr/>
            </a:pPr>
            <a:r>
              <a:rPr lang="en-US" sz="2353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Recurrent NNLM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2EA63F8-2008-4045-97A6-CC1C6BFAEF2B}"/>
              </a:ext>
            </a:extLst>
          </p:cNvPr>
          <p:cNvCxnSpPr/>
          <p:nvPr/>
        </p:nvCxnSpPr>
        <p:spPr>
          <a:xfrm>
            <a:off x="4900613" y="1336675"/>
            <a:ext cx="0" cy="5145088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59">
            <a:extLst>
              <a:ext uri="{FF2B5EF4-FFF2-40B4-BE49-F238E27FC236}">
                <a16:creationId xmlns:a16="http://schemas.microsoft.com/office/drawing/2014/main" id="{2BDC57B4-90E1-444E-B350-006812A07B4D}"/>
              </a:ext>
            </a:extLst>
          </p:cNvPr>
          <p:cNvSpPr txBox="1"/>
          <p:nvPr/>
        </p:nvSpPr>
        <p:spPr>
          <a:xfrm>
            <a:off x="6262688" y="6189663"/>
            <a:ext cx="889000" cy="352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700" b="0" dirty="0">
                <a:latin typeface="+mj-lt"/>
              </a:rPr>
              <a:t>he</a:t>
            </a:r>
          </a:p>
        </p:txBody>
      </p:sp>
      <p:cxnSp>
        <p:nvCxnSpPr>
          <p:cNvPr id="37921" name="Straight Arrow Connector 102">
            <a:extLst>
              <a:ext uri="{FF2B5EF4-FFF2-40B4-BE49-F238E27FC236}">
                <a16:creationId xmlns:a16="http://schemas.microsoft.com/office/drawing/2014/main" id="{72B1F555-7751-EB48-A276-BFAE3BA4482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700838" y="5888038"/>
            <a:ext cx="0" cy="223837"/>
          </a:xfrm>
          <a:prstGeom prst="straightConnector1">
            <a:avLst/>
          </a:prstGeom>
          <a:noFill/>
          <a:ln w="34925">
            <a:solidFill>
              <a:schemeClr val="accent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4" name="TextBox 44">
            <a:extLst>
              <a:ext uri="{FF2B5EF4-FFF2-40B4-BE49-F238E27FC236}">
                <a16:creationId xmlns:a16="http://schemas.microsoft.com/office/drawing/2014/main" id="{951A1447-8725-0C4C-8E7D-8204CFF9031B}"/>
              </a:ext>
            </a:extLst>
          </p:cNvPr>
          <p:cNvSpPr txBox="1"/>
          <p:nvPr/>
        </p:nvSpPr>
        <p:spPr>
          <a:xfrm>
            <a:off x="6245225" y="5480050"/>
            <a:ext cx="955675" cy="271463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176" b="0" dirty="0">
                <a:latin typeface="+mj-lt"/>
              </a:rPr>
              <a:t>Embedding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C7439024-1790-8447-9832-4C8FD1F1206D}"/>
              </a:ext>
            </a:extLst>
          </p:cNvPr>
          <p:cNvSpPr/>
          <p:nvPr/>
        </p:nvSpPr>
        <p:spPr bwMode="auto">
          <a:xfrm>
            <a:off x="6272213" y="5451475"/>
            <a:ext cx="912812" cy="342900"/>
          </a:xfrm>
          <a:prstGeom prst="round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4102" eaLnBrk="1" hangingPunct="1">
              <a:lnSpc>
                <a:spcPct val="90000"/>
              </a:lnSpc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3C955279-E187-1C4F-BFE5-D290F5A202D3}"/>
              </a:ext>
            </a:extLst>
          </p:cNvPr>
          <p:cNvSpPr/>
          <p:nvPr/>
        </p:nvSpPr>
        <p:spPr bwMode="auto">
          <a:xfrm>
            <a:off x="5591175" y="4048125"/>
            <a:ext cx="2212975" cy="3413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4102" eaLnBrk="1" hangingPunct="1">
              <a:lnSpc>
                <a:spcPct val="90000"/>
              </a:lnSpc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7925" name="Straight Arrow Connector 111">
            <a:extLst>
              <a:ext uri="{FF2B5EF4-FFF2-40B4-BE49-F238E27FC236}">
                <a16:creationId xmlns:a16="http://schemas.microsoft.com/office/drawing/2014/main" id="{F8824F07-C48A-5440-93CB-11BFF25E1F4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680200" y="5132388"/>
            <a:ext cx="0" cy="223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" name="TextBox 59">
            <a:extLst>
              <a:ext uri="{FF2B5EF4-FFF2-40B4-BE49-F238E27FC236}">
                <a16:creationId xmlns:a16="http://schemas.microsoft.com/office/drawing/2014/main" id="{53C39E4A-3F3A-A140-9CE8-78915127E834}"/>
              </a:ext>
            </a:extLst>
          </p:cNvPr>
          <p:cNvSpPr txBox="1"/>
          <p:nvPr/>
        </p:nvSpPr>
        <p:spPr>
          <a:xfrm>
            <a:off x="9240838" y="6196013"/>
            <a:ext cx="889000" cy="352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700" b="0" dirty="0">
                <a:latin typeface="+mj-lt"/>
              </a:rPr>
              <a:t>drove</a:t>
            </a:r>
          </a:p>
        </p:txBody>
      </p:sp>
      <p:cxnSp>
        <p:nvCxnSpPr>
          <p:cNvPr id="37927" name="Straight Arrow Connector 113">
            <a:extLst>
              <a:ext uri="{FF2B5EF4-FFF2-40B4-BE49-F238E27FC236}">
                <a16:creationId xmlns:a16="http://schemas.microsoft.com/office/drawing/2014/main" id="{7F38E97A-A1F4-B34F-A239-4C0B9EBC3EE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718675" y="5894388"/>
            <a:ext cx="0" cy="225425"/>
          </a:xfrm>
          <a:prstGeom prst="straightConnector1">
            <a:avLst/>
          </a:prstGeom>
          <a:noFill/>
          <a:ln w="34925">
            <a:solidFill>
              <a:schemeClr val="accent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5" name="TextBox 44">
            <a:extLst>
              <a:ext uri="{FF2B5EF4-FFF2-40B4-BE49-F238E27FC236}">
                <a16:creationId xmlns:a16="http://schemas.microsoft.com/office/drawing/2014/main" id="{76A87401-AEC1-8743-91DC-B70297C2C9AF}"/>
              </a:ext>
            </a:extLst>
          </p:cNvPr>
          <p:cNvSpPr txBox="1"/>
          <p:nvPr/>
        </p:nvSpPr>
        <p:spPr>
          <a:xfrm>
            <a:off x="9232900" y="5487988"/>
            <a:ext cx="955675" cy="271462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176" b="0" dirty="0">
                <a:latin typeface="+mj-lt"/>
              </a:rPr>
              <a:t>Embedding</a:t>
            </a:r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4C68E5B5-6983-A74F-95D8-8C7599485BEB}"/>
              </a:ext>
            </a:extLst>
          </p:cNvPr>
          <p:cNvSpPr/>
          <p:nvPr/>
        </p:nvSpPr>
        <p:spPr bwMode="auto">
          <a:xfrm>
            <a:off x="9261475" y="5459413"/>
            <a:ext cx="911225" cy="341312"/>
          </a:xfrm>
          <a:prstGeom prst="round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4102" eaLnBrk="1" hangingPunct="1">
              <a:lnSpc>
                <a:spcPct val="90000"/>
              </a:lnSpc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A364C3D7-38B5-7847-94F6-15063B8A85B1}"/>
              </a:ext>
            </a:extLst>
          </p:cNvPr>
          <p:cNvSpPr/>
          <p:nvPr/>
        </p:nvSpPr>
        <p:spPr bwMode="auto">
          <a:xfrm>
            <a:off x="8574088" y="4054475"/>
            <a:ext cx="2212975" cy="3429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4102" eaLnBrk="1" hangingPunct="1">
              <a:lnSpc>
                <a:spcPct val="90000"/>
              </a:lnSpc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7931" name="Straight Arrow Connector 118">
            <a:extLst>
              <a:ext uri="{FF2B5EF4-FFF2-40B4-BE49-F238E27FC236}">
                <a16:creationId xmlns:a16="http://schemas.microsoft.com/office/drawing/2014/main" id="{AF204C7D-96F3-F84C-B4FD-7A6EA6BD714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718675" y="4467225"/>
            <a:ext cx="0" cy="223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32" name="Straight Arrow Connector 121">
            <a:extLst>
              <a:ext uri="{FF2B5EF4-FFF2-40B4-BE49-F238E27FC236}">
                <a16:creationId xmlns:a16="http://schemas.microsoft.com/office/drawing/2014/main" id="{384AA1CD-B41D-0A48-9DDB-70DE41C9080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18463" y="4210050"/>
            <a:ext cx="339725" cy="0"/>
          </a:xfrm>
          <a:prstGeom prst="straightConnector1">
            <a:avLst/>
          </a:prstGeom>
          <a:noFill/>
          <a:ln w="34925">
            <a:solidFill>
              <a:schemeClr val="accent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33" name="Straight Arrow Connector 139">
            <a:extLst>
              <a:ext uri="{FF2B5EF4-FFF2-40B4-BE49-F238E27FC236}">
                <a16:creationId xmlns:a16="http://schemas.microsoft.com/office/drawing/2014/main" id="{8AFDDB1B-4397-7F4A-8FFD-B22517FA03B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650038" y="3678238"/>
            <a:ext cx="0" cy="223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34" name="Straight Arrow Connector 145">
            <a:extLst>
              <a:ext uri="{FF2B5EF4-FFF2-40B4-BE49-F238E27FC236}">
                <a16:creationId xmlns:a16="http://schemas.microsoft.com/office/drawing/2014/main" id="{FDDD1237-C144-DC43-BB94-EE81D28D42F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639300" y="3678238"/>
            <a:ext cx="0" cy="223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9" name="TextBox 57">
            <a:extLst>
              <a:ext uri="{FF2B5EF4-FFF2-40B4-BE49-F238E27FC236}">
                <a16:creationId xmlns:a16="http://schemas.microsoft.com/office/drawing/2014/main" id="{883656AD-D0D9-D046-9B8F-61FE3DC8C262}"/>
              </a:ext>
            </a:extLst>
          </p:cNvPr>
          <p:cNvSpPr txBox="1"/>
          <p:nvPr/>
        </p:nvSpPr>
        <p:spPr>
          <a:xfrm>
            <a:off x="1754188" y="2679700"/>
            <a:ext cx="1117600" cy="3016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372" b="0" dirty="0">
                <a:latin typeface="+mj-lt"/>
              </a:rPr>
              <a:t>…</a:t>
            </a:r>
          </a:p>
        </p:txBody>
      </p:sp>
      <p:sp>
        <p:nvSpPr>
          <p:cNvPr id="154" name="Double Bracket 153">
            <a:extLst>
              <a:ext uri="{FF2B5EF4-FFF2-40B4-BE49-F238E27FC236}">
                <a16:creationId xmlns:a16="http://schemas.microsoft.com/office/drawing/2014/main" id="{12D5866B-51AE-1B46-97F4-3747105749CE}"/>
              </a:ext>
            </a:extLst>
          </p:cNvPr>
          <p:cNvSpPr/>
          <p:nvPr/>
        </p:nvSpPr>
        <p:spPr bwMode="auto">
          <a:xfrm>
            <a:off x="5915025" y="1974850"/>
            <a:ext cx="1806575" cy="1600200"/>
          </a:xfrm>
          <a:prstGeom prst="bracketPair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89642" tIns="44821" rIns="89642" bIns="44821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 defTabSz="896386">
              <a:defRPr/>
            </a:pPr>
            <a:endParaRPr lang="en-US" sz="1372">
              <a:latin typeface="+mj-lt"/>
            </a:endParaRPr>
          </a:p>
        </p:txBody>
      </p:sp>
      <p:sp>
        <p:nvSpPr>
          <p:cNvPr id="155" name="TextBox 54">
            <a:extLst>
              <a:ext uri="{FF2B5EF4-FFF2-40B4-BE49-F238E27FC236}">
                <a16:creationId xmlns:a16="http://schemas.microsoft.com/office/drawing/2014/main" id="{DF919A0E-69C3-7047-AC45-6313026D86B6}"/>
              </a:ext>
            </a:extLst>
          </p:cNvPr>
          <p:cNvSpPr txBox="1"/>
          <p:nvPr/>
        </p:nvSpPr>
        <p:spPr>
          <a:xfrm>
            <a:off x="5984875" y="2305050"/>
            <a:ext cx="1708150" cy="3016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372" b="0" dirty="0">
                <a:latin typeface="+mj-lt"/>
              </a:rPr>
              <a:t>aardvark = 0.000041</a:t>
            </a:r>
          </a:p>
        </p:txBody>
      </p:sp>
      <p:sp>
        <p:nvSpPr>
          <p:cNvPr id="156" name="TextBox 55">
            <a:extLst>
              <a:ext uri="{FF2B5EF4-FFF2-40B4-BE49-F238E27FC236}">
                <a16:creationId xmlns:a16="http://schemas.microsoft.com/office/drawing/2014/main" id="{1F64E470-E6B6-9D4B-8443-99C64C64E7C2}"/>
              </a:ext>
            </a:extLst>
          </p:cNvPr>
          <p:cNvSpPr txBox="1"/>
          <p:nvPr/>
        </p:nvSpPr>
        <p:spPr>
          <a:xfrm>
            <a:off x="5937250" y="2828925"/>
            <a:ext cx="1630363" cy="3016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372" dirty="0">
                <a:latin typeface="+mj-lt"/>
              </a:rPr>
              <a:t>drove = 0.045</a:t>
            </a:r>
          </a:p>
        </p:txBody>
      </p:sp>
      <p:sp>
        <p:nvSpPr>
          <p:cNvPr id="157" name="TextBox 57">
            <a:extLst>
              <a:ext uri="{FF2B5EF4-FFF2-40B4-BE49-F238E27FC236}">
                <a16:creationId xmlns:a16="http://schemas.microsoft.com/office/drawing/2014/main" id="{4F100602-F682-0243-BD78-4B201182BBF2}"/>
              </a:ext>
            </a:extLst>
          </p:cNvPr>
          <p:cNvSpPr txBox="1"/>
          <p:nvPr/>
        </p:nvSpPr>
        <p:spPr>
          <a:xfrm>
            <a:off x="6143625" y="2952750"/>
            <a:ext cx="1117600" cy="3016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372" b="0" dirty="0">
                <a:latin typeface="+mj-lt"/>
              </a:rPr>
              <a:t>…</a:t>
            </a:r>
          </a:p>
        </p:txBody>
      </p:sp>
      <p:sp>
        <p:nvSpPr>
          <p:cNvPr id="158" name="TextBox 58">
            <a:extLst>
              <a:ext uri="{FF2B5EF4-FFF2-40B4-BE49-F238E27FC236}">
                <a16:creationId xmlns:a16="http://schemas.microsoft.com/office/drawing/2014/main" id="{D9033735-C1ED-E844-A7C3-71A6B3794394}"/>
              </a:ext>
            </a:extLst>
          </p:cNvPr>
          <p:cNvSpPr txBox="1"/>
          <p:nvPr/>
        </p:nvSpPr>
        <p:spPr>
          <a:xfrm>
            <a:off x="5972175" y="3178175"/>
            <a:ext cx="1585913" cy="3016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372" b="0" dirty="0">
                <a:latin typeface="+mj-lt"/>
              </a:rPr>
              <a:t>zygote = 0.00003</a:t>
            </a:r>
          </a:p>
        </p:txBody>
      </p:sp>
      <p:sp>
        <p:nvSpPr>
          <p:cNvPr id="159" name="TextBox 57">
            <a:extLst>
              <a:ext uri="{FF2B5EF4-FFF2-40B4-BE49-F238E27FC236}">
                <a16:creationId xmlns:a16="http://schemas.microsoft.com/office/drawing/2014/main" id="{935A671C-71F1-D848-B28C-606FD840F6F5}"/>
              </a:ext>
            </a:extLst>
          </p:cNvPr>
          <p:cNvSpPr txBox="1"/>
          <p:nvPr/>
        </p:nvSpPr>
        <p:spPr>
          <a:xfrm>
            <a:off x="6130925" y="2528888"/>
            <a:ext cx="1117600" cy="303212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372" b="0" dirty="0">
                <a:latin typeface="+mj-lt"/>
              </a:rPr>
              <a:t>…</a:t>
            </a:r>
          </a:p>
        </p:txBody>
      </p:sp>
      <p:sp>
        <p:nvSpPr>
          <p:cNvPr id="160" name="Double Bracket 159">
            <a:extLst>
              <a:ext uri="{FF2B5EF4-FFF2-40B4-BE49-F238E27FC236}">
                <a16:creationId xmlns:a16="http://schemas.microsoft.com/office/drawing/2014/main" id="{38CAB5D5-8EAE-D54D-9883-678453BC138D}"/>
              </a:ext>
            </a:extLst>
          </p:cNvPr>
          <p:cNvSpPr/>
          <p:nvPr/>
        </p:nvSpPr>
        <p:spPr bwMode="auto">
          <a:xfrm>
            <a:off x="8683625" y="1970088"/>
            <a:ext cx="1804988" cy="1600200"/>
          </a:xfrm>
          <a:prstGeom prst="bracketPair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89642" tIns="44821" rIns="89642" bIns="44821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 defTabSz="896386">
              <a:defRPr/>
            </a:pPr>
            <a:endParaRPr lang="en-US" sz="1372">
              <a:latin typeface="+mj-lt"/>
            </a:endParaRPr>
          </a:p>
        </p:txBody>
      </p:sp>
      <p:sp>
        <p:nvSpPr>
          <p:cNvPr id="161" name="TextBox 54">
            <a:extLst>
              <a:ext uri="{FF2B5EF4-FFF2-40B4-BE49-F238E27FC236}">
                <a16:creationId xmlns:a16="http://schemas.microsoft.com/office/drawing/2014/main" id="{1F5CB6B6-D322-F448-9917-865FD9469321}"/>
              </a:ext>
            </a:extLst>
          </p:cNvPr>
          <p:cNvSpPr txBox="1"/>
          <p:nvPr/>
        </p:nvSpPr>
        <p:spPr>
          <a:xfrm>
            <a:off x="8751888" y="2305050"/>
            <a:ext cx="1708150" cy="3016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372" b="0" dirty="0">
                <a:latin typeface="+mj-lt"/>
              </a:rPr>
              <a:t>aardvark = 0.000054</a:t>
            </a:r>
          </a:p>
        </p:txBody>
      </p:sp>
      <p:sp>
        <p:nvSpPr>
          <p:cNvPr id="162" name="TextBox 55">
            <a:extLst>
              <a:ext uri="{FF2B5EF4-FFF2-40B4-BE49-F238E27FC236}">
                <a16:creationId xmlns:a16="http://schemas.microsoft.com/office/drawing/2014/main" id="{903A9DC8-D7E6-4247-A0A1-6974EE8B0A6B}"/>
              </a:ext>
            </a:extLst>
          </p:cNvPr>
          <p:cNvSpPr txBox="1"/>
          <p:nvPr/>
        </p:nvSpPr>
        <p:spPr>
          <a:xfrm>
            <a:off x="8704263" y="2828925"/>
            <a:ext cx="1631950" cy="3016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372" dirty="0">
                <a:latin typeface="+mj-lt"/>
              </a:rPr>
              <a:t>to = 0.267</a:t>
            </a:r>
          </a:p>
        </p:txBody>
      </p:sp>
      <p:sp>
        <p:nvSpPr>
          <p:cNvPr id="163" name="TextBox 57">
            <a:extLst>
              <a:ext uri="{FF2B5EF4-FFF2-40B4-BE49-F238E27FC236}">
                <a16:creationId xmlns:a16="http://schemas.microsoft.com/office/drawing/2014/main" id="{30197536-9F8A-CB46-8A20-4E4AEC9A096C}"/>
              </a:ext>
            </a:extLst>
          </p:cNvPr>
          <p:cNvSpPr txBox="1"/>
          <p:nvPr/>
        </p:nvSpPr>
        <p:spPr>
          <a:xfrm>
            <a:off x="8910638" y="2947988"/>
            <a:ext cx="1117600" cy="3016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372" b="0" dirty="0">
                <a:latin typeface="+mj-lt"/>
              </a:rPr>
              <a:t>…</a:t>
            </a:r>
          </a:p>
        </p:txBody>
      </p:sp>
      <p:sp>
        <p:nvSpPr>
          <p:cNvPr id="164" name="TextBox 58">
            <a:extLst>
              <a:ext uri="{FF2B5EF4-FFF2-40B4-BE49-F238E27FC236}">
                <a16:creationId xmlns:a16="http://schemas.microsoft.com/office/drawing/2014/main" id="{64D9B4F7-6C8B-CE44-917F-24A056EE44AC}"/>
              </a:ext>
            </a:extLst>
          </p:cNvPr>
          <p:cNvSpPr txBox="1"/>
          <p:nvPr/>
        </p:nvSpPr>
        <p:spPr>
          <a:xfrm>
            <a:off x="8739188" y="3171825"/>
            <a:ext cx="1587500" cy="3016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372" b="0" dirty="0">
                <a:latin typeface="+mj-lt"/>
              </a:rPr>
              <a:t>zygote = 0.000009</a:t>
            </a:r>
          </a:p>
        </p:txBody>
      </p:sp>
      <p:sp>
        <p:nvSpPr>
          <p:cNvPr id="165" name="TextBox 57">
            <a:extLst>
              <a:ext uri="{FF2B5EF4-FFF2-40B4-BE49-F238E27FC236}">
                <a16:creationId xmlns:a16="http://schemas.microsoft.com/office/drawing/2014/main" id="{1C4ADA6F-57F3-E44C-A819-2138113A568E}"/>
              </a:ext>
            </a:extLst>
          </p:cNvPr>
          <p:cNvSpPr txBox="1"/>
          <p:nvPr/>
        </p:nvSpPr>
        <p:spPr>
          <a:xfrm>
            <a:off x="8897938" y="2528888"/>
            <a:ext cx="1117600" cy="303212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372" b="0" dirty="0">
                <a:latin typeface="+mj-lt"/>
              </a:rPr>
              <a:t>…</a:t>
            </a:r>
          </a:p>
        </p:txBody>
      </p:sp>
      <p:sp>
        <p:nvSpPr>
          <p:cNvPr id="166" name="TextBox 51">
            <a:extLst>
              <a:ext uri="{FF2B5EF4-FFF2-40B4-BE49-F238E27FC236}">
                <a16:creationId xmlns:a16="http://schemas.microsoft.com/office/drawing/2014/main" id="{154CA729-6725-5845-9B19-DFCAD70AE304}"/>
              </a:ext>
            </a:extLst>
          </p:cNvPr>
          <p:cNvSpPr txBox="1"/>
          <p:nvPr/>
        </p:nvSpPr>
        <p:spPr>
          <a:xfrm>
            <a:off x="2035175" y="4048125"/>
            <a:ext cx="981075" cy="271463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sz="1176" b="0" dirty="0">
                <a:latin typeface="+mj-lt"/>
              </a:rPr>
              <a:t>Hidden 2</a:t>
            </a:r>
          </a:p>
        </p:txBody>
      </p:sp>
      <p:sp>
        <p:nvSpPr>
          <p:cNvPr id="167" name="TextBox 51">
            <a:extLst>
              <a:ext uri="{FF2B5EF4-FFF2-40B4-BE49-F238E27FC236}">
                <a16:creationId xmlns:a16="http://schemas.microsoft.com/office/drawing/2014/main" id="{5C7DEE98-ADDA-D749-BE89-A44CF7DA39C7}"/>
              </a:ext>
            </a:extLst>
          </p:cNvPr>
          <p:cNvSpPr txBox="1"/>
          <p:nvPr/>
        </p:nvSpPr>
        <p:spPr>
          <a:xfrm>
            <a:off x="2151063" y="2119313"/>
            <a:ext cx="979487" cy="271462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sz="1176" b="0" dirty="0">
                <a:latin typeface="+mj-lt"/>
              </a:rPr>
              <a:t>Output</a:t>
            </a:r>
          </a:p>
        </p:txBody>
      </p:sp>
      <p:sp>
        <p:nvSpPr>
          <p:cNvPr id="168" name="TextBox 51">
            <a:extLst>
              <a:ext uri="{FF2B5EF4-FFF2-40B4-BE49-F238E27FC236}">
                <a16:creationId xmlns:a16="http://schemas.microsoft.com/office/drawing/2014/main" id="{2000DF90-9B05-B24F-9314-CBC45DE3037B}"/>
              </a:ext>
            </a:extLst>
          </p:cNvPr>
          <p:cNvSpPr txBox="1"/>
          <p:nvPr/>
        </p:nvSpPr>
        <p:spPr>
          <a:xfrm>
            <a:off x="9299575" y="2060575"/>
            <a:ext cx="981075" cy="27305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sz="1176" b="0" dirty="0">
                <a:latin typeface="+mj-lt"/>
              </a:rPr>
              <a:t>Output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3349DE64-CA5E-464E-83E1-0C5616F2A288}"/>
              </a:ext>
            </a:extLst>
          </p:cNvPr>
          <p:cNvSpPr/>
          <p:nvPr/>
        </p:nvSpPr>
        <p:spPr bwMode="auto">
          <a:xfrm>
            <a:off x="5624513" y="4719638"/>
            <a:ext cx="2212975" cy="34131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4102" eaLnBrk="1" hangingPunct="1">
              <a:lnSpc>
                <a:spcPct val="90000"/>
              </a:lnSpc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4E0BD91A-2D63-4147-B954-8853435545A8}"/>
              </a:ext>
            </a:extLst>
          </p:cNvPr>
          <p:cNvSpPr/>
          <p:nvPr/>
        </p:nvSpPr>
        <p:spPr bwMode="auto">
          <a:xfrm>
            <a:off x="8607425" y="4725988"/>
            <a:ext cx="2212975" cy="3429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4102" eaLnBrk="1" hangingPunct="1">
              <a:lnSpc>
                <a:spcPct val="90000"/>
              </a:lnSpc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7953" name="Straight Arrow Connector 96">
            <a:extLst>
              <a:ext uri="{FF2B5EF4-FFF2-40B4-BE49-F238E27FC236}">
                <a16:creationId xmlns:a16="http://schemas.microsoft.com/office/drawing/2014/main" id="{099E793E-C1E3-5848-9A35-B66DAC5EF6D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39100" y="4881563"/>
            <a:ext cx="339725" cy="0"/>
          </a:xfrm>
          <a:prstGeom prst="straightConnector1">
            <a:avLst/>
          </a:prstGeom>
          <a:noFill/>
          <a:ln w="34925">
            <a:solidFill>
              <a:schemeClr val="accent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54" name="Straight Arrow Connector 99">
            <a:extLst>
              <a:ext uri="{FF2B5EF4-FFF2-40B4-BE49-F238E27FC236}">
                <a16:creationId xmlns:a16="http://schemas.microsoft.com/office/drawing/2014/main" id="{366285D3-8440-E141-9C8B-93E05FF0EA5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657975" y="4425950"/>
            <a:ext cx="0" cy="223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55" name="Straight Arrow Connector 105">
            <a:extLst>
              <a:ext uri="{FF2B5EF4-FFF2-40B4-BE49-F238E27FC236}">
                <a16:creationId xmlns:a16="http://schemas.microsoft.com/office/drawing/2014/main" id="{600D5216-E30A-FE4F-A1EA-9478E9D46D5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698038" y="5149850"/>
            <a:ext cx="0" cy="223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56" name="Straight Arrow Connector 106">
            <a:extLst>
              <a:ext uri="{FF2B5EF4-FFF2-40B4-BE49-F238E27FC236}">
                <a16:creationId xmlns:a16="http://schemas.microsoft.com/office/drawing/2014/main" id="{4323ABBE-CA9C-2A48-AAAA-23DF03DA4BE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993438" y="4210050"/>
            <a:ext cx="339725" cy="0"/>
          </a:xfrm>
          <a:prstGeom prst="straightConnector1">
            <a:avLst/>
          </a:prstGeom>
          <a:noFill/>
          <a:ln w="34925">
            <a:solidFill>
              <a:schemeClr val="accent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57" name="Straight Arrow Connector 109">
            <a:extLst>
              <a:ext uri="{FF2B5EF4-FFF2-40B4-BE49-F238E27FC236}">
                <a16:creationId xmlns:a16="http://schemas.microsoft.com/office/drawing/2014/main" id="{58937B7E-9F8A-9C4F-A216-41CCE50AD3F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014075" y="4881563"/>
            <a:ext cx="339725" cy="0"/>
          </a:xfrm>
          <a:prstGeom prst="straightConnector1">
            <a:avLst/>
          </a:prstGeom>
          <a:noFill/>
          <a:ln w="34925">
            <a:solidFill>
              <a:schemeClr val="accent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736FE7DF-B0A0-F648-AA0B-7EF62834A739}"/>
              </a:ext>
            </a:extLst>
          </p:cNvPr>
          <p:cNvSpPr/>
          <p:nvPr/>
        </p:nvSpPr>
        <p:spPr>
          <a:xfrm>
            <a:off x="6069013" y="6015038"/>
            <a:ext cx="4337050" cy="72707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8" name="TextBox 51">
            <a:extLst>
              <a:ext uri="{FF2B5EF4-FFF2-40B4-BE49-F238E27FC236}">
                <a16:creationId xmlns:a16="http://schemas.microsoft.com/office/drawing/2014/main" id="{97A04A93-6141-C341-BE28-16AD34CD81DC}"/>
              </a:ext>
            </a:extLst>
          </p:cNvPr>
          <p:cNvSpPr txBox="1"/>
          <p:nvPr/>
        </p:nvSpPr>
        <p:spPr>
          <a:xfrm>
            <a:off x="6034088" y="4103688"/>
            <a:ext cx="1397000" cy="29210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sz="1300" dirty="0">
                <a:latin typeface="+mj-lt"/>
              </a:rPr>
              <a:t>Recurrent Hidden</a:t>
            </a:r>
          </a:p>
        </p:txBody>
      </p:sp>
      <p:sp>
        <p:nvSpPr>
          <p:cNvPr id="117" name="TextBox 51">
            <a:extLst>
              <a:ext uri="{FF2B5EF4-FFF2-40B4-BE49-F238E27FC236}">
                <a16:creationId xmlns:a16="http://schemas.microsoft.com/office/drawing/2014/main" id="{C71CA1EC-BAA4-2947-881F-E74F37368175}"/>
              </a:ext>
            </a:extLst>
          </p:cNvPr>
          <p:cNvSpPr txBox="1"/>
          <p:nvPr/>
        </p:nvSpPr>
        <p:spPr>
          <a:xfrm>
            <a:off x="9091613" y="4083050"/>
            <a:ext cx="1397000" cy="29210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sz="1300" dirty="0">
                <a:latin typeface="+mj-lt"/>
              </a:rPr>
              <a:t>Recurrent Hidden</a:t>
            </a:r>
          </a:p>
        </p:txBody>
      </p:sp>
      <p:sp>
        <p:nvSpPr>
          <p:cNvPr id="83" name="TextBox 51">
            <a:extLst>
              <a:ext uri="{FF2B5EF4-FFF2-40B4-BE49-F238E27FC236}">
                <a16:creationId xmlns:a16="http://schemas.microsoft.com/office/drawing/2014/main" id="{64DDCE48-0169-E544-9F8A-F7F62C6B751E}"/>
              </a:ext>
            </a:extLst>
          </p:cNvPr>
          <p:cNvSpPr txBox="1"/>
          <p:nvPr/>
        </p:nvSpPr>
        <p:spPr>
          <a:xfrm>
            <a:off x="6067425" y="4775200"/>
            <a:ext cx="1397000" cy="29210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sz="1300" dirty="0">
                <a:latin typeface="+mj-lt"/>
              </a:rPr>
              <a:t>Recurrent Hidden</a:t>
            </a:r>
          </a:p>
        </p:txBody>
      </p:sp>
      <p:sp>
        <p:nvSpPr>
          <p:cNvPr id="88" name="TextBox 51">
            <a:extLst>
              <a:ext uri="{FF2B5EF4-FFF2-40B4-BE49-F238E27FC236}">
                <a16:creationId xmlns:a16="http://schemas.microsoft.com/office/drawing/2014/main" id="{DE13D496-8D4F-D145-9D53-35BFC56FD1F1}"/>
              </a:ext>
            </a:extLst>
          </p:cNvPr>
          <p:cNvSpPr txBox="1"/>
          <p:nvPr/>
        </p:nvSpPr>
        <p:spPr>
          <a:xfrm>
            <a:off x="9124950" y="4754563"/>
            <a:ext cx="1397000" cy="29210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sz="1300" dirty="0">
                <a:latin typeface="+mj-lt"/>
              </a:rPr>
              <a:t>Recurrent Hidden</a:t>
            </a:r>
          </a:p>
        </p:txBody>
      </p:sp>
      <p:sp>
        <p:nvSpPr>
          <p:cNvPr id="37963" name="Title 1">
            <a:extLst>
              <a:ext uri="{FF2B5EF4-FFF2-40B4-BE49-F238E27FC236}">
                <a16:creationId xmlns:a16="http://schemas.microsoft.com/office/drawing/2014/main" id="{0FC8D4C4-0ED5-D341-A565-2708F4F5BA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111125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/>
              <a:t>Neural Network Language Models (NNLMs)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6A26515-2D50-2641-BD3C-4093DA2F5236}"/>
              </a:ext>
            </a:extLst>
          </p:cNvPr>
          <p:cNvSpPr/>
          <p:nvPr/>
        </p:nvSpPr>
        <p:spPr>
          <a:xfrm>
            <a:off x="5448300" y="3892550"/>
            <a:ext cx="5905500" cy="145415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1A92857-4679-E448-94EF-3191BD569347}"/>
              </a:ext>
            </a:extLst>
          </p:cNvPr>
          <p:cNvSpPr/>
          <p:nvPr/>
        </p:nvSpPr>
        <p:spPr>
          <a:xfrm>
            <a:off x="5454650" y="1785938"/>
            <a:ext cx="5899150" cy="2039937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271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2" grpId="0" animBg="1"/>
      <p:bldP spid="82" grpId="1" animBg="1"/>
      <p:bldP spid="9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58401C67-692F-0448-8F44-173A568A8A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/>
              <a:t>Sentence Encoder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2EA63F8-2008-4045-97A6-CC1C6BFAEF2B}"/>
              </a:ext>
            </a:extLst>
          </p:cNvPr>
          <p:cNvCxnSpPr/>
          <p:nvPr/>
        </p:nvCxnSpPr>
        <p:spPr>
          <a:xfrm>
            <a:off x="4900613" y="1336675"/>
            <a:ext cx="0" cy="5145088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59">
            <a:extLst>
              <a:ext uri="{FF2B5EF4-FFF2-40B4-BE49-F238E27FC236}">
                <a16:creationId xmlns:a16="http://schemas.microsoft.com/office/drawing/2014/main" id="{2BDC57B4-90E1-444E-B350-006812A07B4D}"/>
              </a:ext>
            </a:extLst>
          </p:cNvPr>
          <p:cNvSpPr txBox="1"/>
          <p:nvPr/>
        </p:nvSpPr>
        <p:spPr>
          <a:xfrm>
            <a:off x="6262688" y="4868863"/>
            <a:ext cx="889000" cy="352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700" b="0" dirty="0">
                <a:latin typeface="+mj-lt"/>
              </a:rPr>
              <a:t>How</a:t>
            </a:r>
          </a:p>
        </p:txBody>
      </p:sp>
      <p:cxnSp>
        <p:nvCxnSpPr>
          <p:cNvPr id="40964" name="Straight Arrow Connector 102">
            <a:extLst>
              <a:ext uri="{FF2B5EF4-FFF2-40B4-BE49-F238E27FC236}">
                <a16:creationId xmlns:a16="http://schemas.microsoft.com/office/drawing/2014/main" id="{0C1BEB77-1BEE-A54F-A08F-AF8986CD848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700838" y="4567238"/>
            <a:ext cx="0" cy="223837"/>
          </a:xfrm>
          <a:prstGeom prst="straightConnector1">
            <a:avLst/>
          </a:prstGeom>
          <a:noFill/>
          <a:ln w="34925">
            <a:solidFill>
              <a:schemeClr val="accent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4" name="TextBox 44">
            <a:extLst>
              <a:ext uri="{FF2B5EF4-FFF2-40B4-BE49-F238E27FC236}">
                <a16:creationId xmlns:a16="http://schemas.microsoft.com/office/drawing/2014/main" id="{951A1447-8725-0C4C-8E7D-8204CFF9031B}"/>
              </a:ext>
            </a:extLst>
          </p:cNvPr>
          <p:cNvSpPr txBox="1"/>
          <p:nvPr/>
        </p:nvSpPr>
        <p:spPr>
          <a:xfrm>
            <a:off x="6245225" y="4159250"/>
            <a:ext cx="955675" cy="271463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176" b="0" dirty="0">
                <a:latin typeface="+mj-lt"/>
              </a:rPr>
              <a:t>Embedding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C7439024-1790-8447-9832-4C8FD1F1206D}"/>
              </a:ext>
            </a:extLst>
          </p:cNvPr>
          <p:cNvSpPr/>
          <p:nvPr/>
        </p:nvSpPr>
        <p:spPr bwMode="auto">
          <a:xfrm>
            <a:off x="6272213" y="4130675"/>
            <a:ext cx="912812" cy="342900"/>
          </a:xfrm>
          <a:prstGeom prst="round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4102" eaLnBrk="1" hangingPunct="1">
              <a:lnSpc>
                <a:spcPct val="90000"/>
              </a:lnSpc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3C955279-E187-1C4F-BFE5-D290F5A202D3}"/>
              </a:ext>
            </a:extLst>
          </p:cNvPr>
          <p:cNvSpPr/>
          <p:nvPr/>
        </p:nvSpPr>
        <p:spPr bwMode="auto">
          <a:xfrm>
            <a:off x="5591175" y="2727325"/>
            <a:ext cx="2212975" cy="3413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4102" eaLnBrk="1" hangingPunct="1">
              <a:lnSpc>
                <a:spcPct val="90000"/>
              </a:lnSpc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0968" name="Straight Arrow Connector 111">
            <a:extLst>
              <a:ext uri="{FF2B5EF4-FFF2-40B4-BE49-F238E27FC236}">
                <a16:creationId xmlns:a16="http://schemas.microsoft.com/office/drawing/2014/main" id="{9F15D658-C4C0-3149-BA17-701C51F592F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680200" y="3811588"/>
            <a:ext cx="0" cy="223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" name="TextBox 59">
            <a:extLst>
              <a:ext uri="{FF2B5EF4-FFF2-40B4-BE49-F238E27FC236}">
                <a16:creationId xmlns:a16="http://schemas.microsoft.com/office/drawing/2014/main" id="{53C39E4A-3F3A-A140-9CE8-78915127E834}"/>
              </a:ext>
            </a:extLst>
          </p:cNvPr>
          <p:cNvSpPr txBox="1"/>
          <p:nvPr/>
        </p:nvSpPr>
        <p:spPr>
          <a:xfrm>
            <a:off x="9240838" y="4875213"/>
            <a:ext cx="889000" cy="352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700" b="0" dirty="0">
                <a:latin typeface="+mj-lt"/>
              </a:rPr>
              <a:t>are</a:t>
            </a:r>
          </a:p>
        </p:txBody>
      </p:sp>
      <p:cxnSp>
        <p:nvCxnSpPr>
          <p:cNvPr id="40970" name="Straight Arrow Connector 113">
            <a:extLst>
              <a:ext uri="{FF2B5EF4-FFF2-40B4-BE49-F238E27FC236}">
                <a16:creationId xmlns:a16="http://schemas.microsoft.com/office/drawing/2014/main" id="{8CDEA46C-31C4-504C-B661-E096900993A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718675" y="4573588"/>
            <a:ext cx="0" cy="225425"/>
          </a:xfrm>
          <a:prstGeom prst="straightConnector1">
            <a:avLst/>
          </a:prstGeom>
          <a:noFill/>
          <a:ln w="34925">
            <a:solidFill>
              <a:schemeClr val="accent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5" name="TextBox 44">
            <a:extLst>
              <a:ext uri="{FF2B5EF4-FFF2-40B4-BE49-F238E27FC236}">
                <a16:creationId xmlns:a16="http://schemas.microsoft.com/office/drawing/2014/main" id="{76A87401-AEC1-8743-91DC-B70297C2C9AF}"/>
              </a:ext>
            </a:extLst>
          </p:cNvPr>
          <p:cNvSpPr txBox="1"/>
          <p:nvPr/>
        </p:nvSpPr>
        <p:spPr>
          <a:xfrm>
            <a:off x="9232900" y="4167188"/>
            <a:ext cx="955675" cy="271462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sz="1176" b="0" dirty="0">
                <a:latin typeface="+mj-lt"/>
              </a:rPr>
              <a:t>Embedding</a:t>
            </a:r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4C68E5B5-6983-A74F-95D8-8C7599485BEB}"/>
              </a:ext>
            </a:extLst>
          </p:cNvPr>
          <p:cNvSpPr/>
          <p:nvPr/>
        </p:nvSpPr>
        <p:spPr bwMode="auto">
          <a:xfrm>
            <a:off x="9261475" y="4138613"/>
            <a:ext cx="911225" cy="341312"/>
          </a:xfrm>
          <a:prstGeom prst="round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4102" eaLnBrk="1" hangingPunct="1">
              <a:lnSpc>
                <a:spcPct val="90000"/>
              </a:lnSpc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A364C3D7-38B5-7847-94F6-15063B8A85B1}"/>
              </a:ext>
            </a:extLst>
          </p:cNvPr>
          <p:cNvSpPr/>
          <p:nvPr/>
        </p:nvSpPr>
        <p:spPr bwMode="auto">
          <a:xfrm>
            <a:off x="8574088" y="2733675"/>
            <a:ext cx="2212975" cy="3429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4102" eaLnBrk="1" hangingPunct="1">
              <a:lnSpc>
                <a:spcPct val="90000"/>
              </a:lnSpc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0974" name="Straight Arrow Connector 118">
            <a:extLst>
              <a:ext uri="{FF2B5EF4-FFF2-40B4-BE49-F238E27FC236}">
                <a16:creationId xmlns:a16="http://schemas.microsoft.com/office/drawing/2014/main" id="{3CF7E85F-9CD0-2247-9AA5-2420259B6CB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782175" y="3146425"/>
            <a:ext cx="0" cy="223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75" name="Straight Arrow Connector 121">
            <a:extLst>
              <a:ext uri="{FF2B5EF4-FFF2-40B4-BE49-F238E27FC236}">
                <a16:creationId xmlns:a16="http://schemas.microsoft.com/office/drawing/2014/main" id="{F3C94C26-08C3-1F43-9E63-765DE0C97F4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18463" y="2889250"/>
            <a:ext cx="339725" cy="0"/>
          </a:xfrm>
          <a:prstGeom prst="straightConnector1">
            <a:avLst/>
          </a:prstGeom>
          <a:noFill/>
          <a:ln w="34925">
            <a:solidFill>
              <a:schemeClr val="accent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3349DE64-CA5E-464E-83E1-0C5616F2A288}"/>
              </a:ext>
            </a:extLst>
          </p:cNvPr>
          <p:cNvSpPr/>
          <p:nvPr/>
        </p:nvSpPr>
        <p:spPr bwMode="auto">
          <a:xfrm>
            <a:off x="5624513" y="3398838"/>
            <a:ext cx="2212975" cy="34131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4102" eaLnBrk="1" hangingPunct="1">
              <a:lnSpc>
                <a:spcPct val="90000"/>
              </a:lnSpc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4E0BD91A-2D63-4147-B954-8853435545A8}"/>
              </a:ext>
            </a:extLst>
          </p:cNvPr>
          <p:cNvSpPr/>
          <p:nvPr/>
        </p:nvSpPr>
        <p:spPr bwMode="auto">
          <a:xfrm>
            <a:off x="8607425" y="3405188"/>
            <a:ext cx="2212975" cy="3429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4102" eaLnBrk="1" hangingPunct="1">
              <a:lnSpc>
                <a:spcPct val="90000"/>
              </a:lnSpc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0978" name="Straight Arrow Connector 96">
            <a:extLst>
              <a:ext uri="{FF2B5EF4-FFF2-40B4-BE49-F238E27FC236}">
                <a16:creationId xmlns:a16="http://schemas.microsoft.com/office/drawing/2014/main" id="{3081F719-1447-654F-8C01-0FBAD11ED56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39100" y="3560763"/>
            <a:ext cx="339725" cy="0"/>
          </a:xfrm>
          <a:prstGeom prst="straightConnector1">
            <a:avLst/>
          </a:prstGeom>
          <a:noFill/>
          <a:ln w="34925">
            <a:solidFill>
              <a:schemeClr val="accent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79" name="Straight Arrow Connector 99">
            <a:extLst>
              <a:ext uri="{FF2B5EF4-FFF2-40B4-BE49-F238E27FC236}">
                <a16:creationId xmlns:a16="http://schemas.microsoft.com/office/drawing/2014/main" id="{6C1E4D1E-392F-6F49-8C6F-147D07166AD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657975" y="3105150"/>
            <a:ext cx="0" cy="223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80" name="Straight Arrow Connector 105">
            <a:extLst>
              <a:ext uri="{FF2B5EF4-FFF2-40B4-BE49-F238E27FC236}">
                <a16:creationId xmlns:a16="http://schemas.microsoft.com/office/drawing/2014/main" id="{A2120BBD-0511-8F4B-BBE5-1C5DCAFF18A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698038" y="3829050"/>
            <a:ext cx="0" cy="223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81" name="Straight Arrow Connector 106">
            <a:extLst>
              <a:ext uri="{FF2B5EF4-FFF2-40B4-BE49-F238E27FC236}">
                <a16:creationId xmlns:a16="http://schemas.microsoft.com/office/drawing/2014/main" id="{97AC01E0-4FF0-A24B-BB0B-F073AA7E5D4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993438" y="2889250"/>
            <a:ext cx="339725" cy="0"/>
          </a:xfrm>
          <a:prstGeom prst="straightConnector1">
            <a:avLst/>
          </a:prstGeom>
          <a:noFill/>
          <a:ln w="34925">
            <a:solidFill>
              <a:schemeClr val="accent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82" name="Straight Arrow Connector 109">
            <a:extLst>
              <a:ext uri="{FF2B5EF4-FFF2-40B4-BE49-F238E27FC236}">
                <a16:creationId xmlns:a16="http://schemas.microsoft.com/office/drawing/2014/main" id="{27690001-2923-7941-A084-7D83CB76344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014075" y="3560763"/>
            <a:ext cx="339725" cy="0"/>
          </a:xfrm>
          <a:prstGeom prst="straightConnector1">
            <a:avLst/>
          </a:prstGeom>
          <a:noFill/>
          <a:ln w="34925">
            <a:solidFill>
              <a:schemeClr val="accent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8" name="TextBox 51">
            <a:extLst>
              <a:ext uri="{FF2B5EF4-FFF2-40B4-BE49-F238E27FC236}">
                <a16:creationId xmlns:a16="http://schemas.microsoft.com/office/drawing/2014/main" id="{97A04A93-6141-C341-BE28-16AD34CD81DC}"/>
              </a:ext>
            </a:extLst>
          </p:cNvPr>
          <p:cNvSpPr txBox="1"/>
          <p:nvPr/>
        </p:nvSpPr>
        <p:spPr>
          <a:xfrm>
            <a:off x="6034088" y="2782888"/>
            <a:ext cx="1397000" cy="29210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sz="1300" dirty="0">
                <a:latin typeface="+mj-lt"/>
              </a:rPr>
              <a:t>Recurrent Hidden</a:t>
            </a:r>
          </a:p>
        </p:txBody>
      </p:sp>
      <p:sp>
        <p:nvSpPr>
          <p:cNvPr id="117" name="TextBox 51">
            <a:extLst>
              <a:ext uri="{FF2B5EF4-FFF2-40B4-BE49-F238E27FC236}">
                <a16:creationId xmlns:a16="http://schemas.microsoft.com/office/drawing/2014/main" id="{C71CA1EC-BAA4-2947-881F-E74F37368175}"/>
              </a:ext>
            </a:extLst>
          </p:cNvPr>
          <p:cNvSpPr txBox="1"/>
          <p:nvPr/>
        </p:nvSpPr>
        <p:spPr>
          <a:xfrm>
            <a:off x="9091613" y="2762250"/>
            <a:ext cx="1397000" cy="29210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sz="1300" dirty="0">
                <a:latin typeface="+mj-lt"/>
              </a:rPr>
              <a:t>Recurrent Hidden</a:t>
            </a:r>
          </a:p>
        </p:txBody>
      </p:sp>
      <p:sp>
        <p:nvSpPr>
          <p:cNvPr id="83" name="TextBox 51">
            <a:extLst>
              <a:ext uri="{FF2B5EF4-FFF2-40B4-BE49-F238E27FC236}">
                <a16:creationId xmlns:a16="http://schemas.microsoft.com/office/drawing/2014/main" id="{64DDCE48-0169-E544-9F8A-F7F62C6B751E}"/>
              </a:ext>
            </a:extLst>
          </p:cNvPr>
          <p:cNvSpPr txBox="1"/>
          <p:nvPr/>
        </p:nvSpPr>
        <p:spPr>
          <a:xfrm>
            <a:off x="6067425" y="3454400"/>
            <a:ext cx="1397000" cy="29210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sz="1300" dirty="0">
                <a:latin typeface="+mj-lt"/>
              </a:rPr>
              <a:t>Recurrent Hidden</a:t>
            </a:r>
          </a:p>
        </p:txBody>
      </p:sp>
      <p:sp>
        <p:nvSpPr>
          <p:cNvPr id="88" name="TextBox 51">
            <a:extLst>
              <a:ext uri="{FF2B5EF4-FFF2-40B4-BE49-F238E27FC236}">
                <a16:creationId xmlns:a16="http://schemas.microsoft.com/office/drawing/2014/main" id="{DE13D496-8D4F-D145-9D53-35BFC56FD1F1}"/>
              </a:ext>
            </a:extLst>
          </p:cNvPr>
          <p:cNvSpPr txBox="1"/>
          <p:nvPr/>
        </p:nvSpPr>
        <p:spPr>
          <a:xfrm>
            <a:off x="9124950" y="3433763"/>
            <a:ext cx="1397000" cy="29210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200"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sz="1300" dirty="0">
                <a:latin typeface="+mj-lt"/>
              </a:rPr>
              <a:t>Recurrent Hidden</a:t>
            </a:r>
          </a:p>
        </p:txBody>
      </p:sp>
      <p:pic>
        <p:nvPicPr>
          <p:cNvPr id="40987" name="Picture 1">
            <a:extLst>
              <a:ext uri="{FF2B5EF4-FFF2-40B4-BE49-F238E27FC236}">
                <a16:creationId xmlns:a16="http://schemas.microsoft.com/office/drawing/2014/main" id="{6CBD7D3C-CE40-6D42-A296-3CE4AF37A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78" b="18080"/>
          <a:stretch>
            <a:fillRect/>
          </a:stretch>
        </p:blipFill>
        <p:spPr bwMode="auto">
          <a:xfrm>
            <a:off x="896938" y="1331913"/>
            <a:ext cx="2514600" cy="420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2853680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1">
            <a:extLst>
              <a:ext uri="{FF2B5EF4-FFF2-40B4-BE49-F238E27FC236}">
                <a16:creationId xmlns:a16="http://schemas.microsoft.com/office/drawing/2014/main" id="{60FD6886-0D7F-A848-865B-7E50196CB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538" y="1149350"/>
            <a:ext cx="7400925" cy="368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6" name="TextBox 4">
            <a:extLst>
              <a:ext uri="{FF2B5EF4-FFF2-40B4-BE49-F238E27FC236}">
                <a16:creationId xmlns:a16="http://schemas.microsoft.com/office/drawing/2014/main" id="{C69C0A69-A268-634B-A4D2-B7C5FCCB24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1350" y="4776788"/>
            <a:ext cx="5829300" cy="157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80" tIns="146304" rIns="182880" bIns="146304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400"/>
              <a:t>Sutskever et al. 2014</a:t>
            </a:r>
          </a:p>
          <a:p>
            <a:pPr marL="0" lvl="1" algn="ctr"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1800" b="1"/>
              <a:t>“</a:t>
            </a:r>
            <a:r>
              <a:rPr lang="en-US" altLang="en-US" sz="1800" b="1" i="1"/>
              <a:t>Sequence to Sequence Learning with Neural Networks</a:t>
            </a:r>
            <a:r>
              <a:rPr lang="en-US" altLang="en-US" sz="1800" b="1"/>
              <a:t>”</a:t>
            </a:r>
          </a:p>
          <a:p>
            <a:pPr marL="0" lvl="1" algn="ctr"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endParaRPr lang="en-US" altLang="en-US" sz="1800" b="1"/>
          </a:p>
          <a:p>
            <a:pPr marL="0" lvl="1" algn="ctr"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1600" i="1"/>
              <a:t>Image borrowed from </a:t>
            </a:r>
            <a:r>
              <a:rPr lang="en-US" altLang="en-US" sz="1600" i="1" u="sng">
                <a:hlinkClick r:id="rId4"/>
              </a:rPr>
              <a:t>farizrahman4u/seq2seq</a:t>
            </a:r>
            <a:endParaRPr lang="en-US" altLang="en-US" sz="1600" b="1"/>
          </a:p>
        </p:txBody>
      </p:sp>
      <p:sp>
        <p:nvSpPr>
          <p:cNvPr id="41987" name="Title 1">
            <a:extLst>
              <a:ext uri="{FF2B5EF4-FFF2-40B4-BE49-F238E27FC236}">
                <a16:creationId xmlns:a16="http://schemas.microsoft.com/office/drawing/2014/main" id="{BE5468AA-CDB5-0946-A8E1-8E8F2B2DB5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-3175"/>
            <a:ext cx="10515600" cy="1325563"/>
          </a:xfrm>
        </p:spPr>
        <p:txBody>
          <a:bodyPr/>
          <a:lstStyle/>
          <a:p>
            <a:pPr algn="ctr" eaLnBrk="1" hangingPunct="1"/>
            <a:r>
              <a:rPr lang="en-US" altLang="en-US"/>
              <a:t>Sequence to Sequence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C8DE3E-7035-A540-8531-CE3EEA41A17E}"/>
              </a:ext>
            </a:extLst>
          </p:cNvPr>
          <p:cNvSpPr/>
          <p:nvPr/>
        </p:nvSpPr>
        <p:spPr>
          <a:xfrm>
            <a:off x="5021263" y="1149350"/>
            <a:ext cx="500062" cy="869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9EEC72-3435-5C41-A7F6-6BB2079E2B40}"/>
              </a:ext>
            </a:extLst>
          </p:cNvPr>
          <p:cNvSpPr/>
          <p:nvPr/>
        </p:nvSpPr>
        <p:spPr>
          <a:xfrm>
            <a:off x="6400800" y="1149349"/>
            <a:ext cx="2463800" cy="3238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ysClr val="windowText" lastClr="000000"/>
                  </a:solidFill>
                </a:ln>
              </a:rPr>
              <a:t>Hoe          </a:t>
            </a:r>
            <a:r>
              <a:rPr lang="en-US" dirty="0" err="1">
                <a:ln>
                  <a:solidFill>
                    <a:sysClr val="windowText" lastClr="000000"/>
                  </a:solidFill>
                </a:ln>
              </a:rPr>
              <a:t>gaat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</a:rPr>
              <a:t>         het</a:t>
            </a:r>
          </a:p>
        </p:txBody>
      </p:sp>
    </p:spTree>
    <p:extLst>
      <p:ext uri="{BB962C8B-B14F-4D97-AF65-F5344CB8AC3E}">
        <p14:creationId xmlns:p14="http://schemas.microsoft.com/office/powerpoint/2010/main" val="663465367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1">
            <a:extLst>
              <a:ext uri="{FF2B5EF4-FFF2-40B4-BE49-F238E27FC236}">
                <a16:creationId xmlns:a16="http://schemas.microsoft.com/office/drawing/2014/main" id="{E69C932C-ADF3-3949-97D7-32D26861A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538" y="1149350"/>
            <a:ext cx="7400925" cy="368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4" name="TextBox 4">
            <a:extLst>
              <a:ext uri="{FF2B5EF4-FFF2-40B4-BE49-F238E27FC236}">
                <a16:creationId xmlns:a16="http://schemas.microsoft.com/office/drawing/2014/main" id="{50220D3B-F1D6-224A-B737-1610A31DB4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1350" y="4776788"/>
            <a:ext cx="5829300" cy="157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80" tIns="146304" rIns="182880" bIns="146304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400"/>
              <a:t>Vinyals and Le 2015</a:t>
            </a:r>
          </a:p>
          <a:p>
            <a:pPr marL="0" lvl="1" algn="ctr"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1800" b="1"/>
              <a:t>“A Neural Conversation Model”</a:t>
            </a:r>
          </a:p>
          <a:p>
            <a:pPr marL="0" lvl="1" algn="ctr"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endParaRPr lang="en-US" altLang="en-US" sz="1800" b="1"/>
          </a:p>
          <a:p>
            <a:pPr marL="0" lvl="1" algn="ctr"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1600" i="1"/>
              <a:t>Image borrowed from </a:t>
            </a:r>
            <a:r>
              <a:rPr lang="en-US" altLang="en-US" sz="1600" i="1" u="sng">
                <a:hlinkClick r:id="rId4"/>
              </a:rPr>
              <a:t>farizrahman4u/seq2seq</a:t>
            </a:r>
            <a:endParaRPr lang="en-US" altLang="en-US" sz="1600" b="1"/>
          </a:p>
        </p:txBody>
      </p:sp>
      <p:sp>
        <p:nvSpPr>
          <p:cNvPr id="44035" name="Title 1">
            <a:extLst>
              <a:ext uri="{FF2B5EF4-FFF2-40B4-BE49-F238E27FC236}">
                <a16:creationId xmlns:a16="http://schemas.microsoft.com/office/drawing/2014/main" id="{D656DCA4-825B-DB4E-992E-25EBC4E825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-3175"/>
            <a:ext cx="10515600" cy="1325563"/>
          </a:xfrm>
        </p:spPr>
        <p:txBody>
          <a:bodyPr/>
          <a:lstStyle/>
          <a:p>
            <a:pPr algn="ctr" eaLnBrk="1" hangingPunct="1"/>
            <a:r>
              <a:rPr lang="en-US" altLang="en-US"/>
              <a:t>Sequence to Sequence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C8DE3E-7035-A540-8531-CE3EEA41A17E}"/>
              </a:ext>
            </a:extLst>
          </p:cNvPr>
          <p:cNvSpPr/>
          <p:nvPr/>
        </p:nvSpPr>
        <p:spPr>
          <a:xfrm>
            <a:off x="5021263" y="1149350"/>
            <a:ext cx="500062" cy="869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51857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A5802-2763-2C4F-AA1A-097CD438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Lots of Tools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2CC5F4-B381-604F-9DEA-C9516AAE6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275" y="3303588"/>
            <a:ext cx="3317875" cy="8969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052136-CB49-4642-952A-99703E5E7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4895850"/>
            <a:ext cx="2981325" cy="1057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37066B-6C18-1045-BD64-9FE3D686D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275" y="4283075"/>
            <a:ext cx="3317875" cy="16716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1CB295-2F62-924B-8306-BC7840948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5700" y="2432050"/>
            <a:ext cx="3641725" cy="180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4CF5AB-8B4A-7E4C-A4F1-D855E1E5A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5700" y="4319588"/>
            <a:ext cx="3641725" cy="163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00EEB3-1AC8-C24A-A0EC-8046FFA19A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400" y="2432050"/>
            <a:ext cx="2981325" cy="2381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F5CDAB-0B9B-644B-BD5C-4B98061754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5275" y="2432050"/>
            <a:ext cx="3317875" cy="787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974E32-0768-A648-A579-5E39616C7EAF}"/>
              </a:ext>
            </a:extLst>
          </p:cNvPr>
          <p:cNvSpPr txBox="1"/>
          <p:nvPr/>
        </p:nvSpPr>
        <p:spPr>
          <a:xfrm>
            <a:off x="1108423" y="6212431"/>
            <a:ext cx="10213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9"/>
              </a:rPr>
              <a:t>https://docs.google.com/spreadsheets/d/1RgG-dRS42EHlG7QdJOTg2ZO587KutTTPeUfyxVKoIn8/edit#gid=0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6690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1">
            <a:extLst>
              <a:ext uri="{FF2B5EF4-FFF2-40B4-BE49-F238E27FC236}">
                <a16:creationId xmlns:a16="http://schemas.microsoft.com/office/drawing/2014/main" id="{2D4D9C6F-AA8F-724D-AC3E-9962E57D3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538" y="1149350"/>
            <a:ext cx="7400925" cy="368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2" name="Title 1">
            <a:extLst>
              <a:ext uri="{FF2B5EF4-FFF2-40B4-BE49-F238E27FC236}">
                <a16:creationId xmlns:a16="http://schemas.microsoft.com/office/drawing/2014/main" id="{33EDEE4C-C71B-ED47-AC7B-9A1C28A888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-3175"/>
            <a:ext cx="10515600" cy="1325563"/>
          </a:xfrm>
        </p:spPr>
        <p:txBody>
          <a:bodyPr/>
          <a:lstStyle/>
          <a:p>
            <a:pPr algn="ctr" eaLnBrk="1" hangingPunct="1"/>
            <a:r>
              <a:rPr lang="en-US" altLang="en-US"/>
              <a:t>Sequence to Sequence Model</a:t>
            </a:r>
          </a:p>
        </p:txBody>
      </p:sp>
      <p:pic>
        <p:nvPicPr>
          <p:cNvPr id="46083" name="Picture 6">
            <a:extLst>
              <a:ext uri="{FF2B5EF4-FFF2-40B4-BE49-F238E27FC236}">
                <a16:creationId xmlns:a16="http://schemas.microsoft.com/office/drawing/2014/main" id="{AC0B2A5B-6DC7-DD4D-8A3A-6FFC2FA2B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138" y="4683125"/>
            <a:ext cx="2911475" cy="79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4" name="Picture 7">
            <a:extLst>
              <a:ext uri="{FF2B5EF4-FFF2-40B4-BE49-F238E27FC236}">
                <a16:creationId xmlns:a16="http://schemas.microsoft.com/office/drawing/2014/main" id="{18F8233E-5C88-5A42-824E-21DB01F5E7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338" y="5737225"/>
            <a:ext cx="2605087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DCEB84A-21FB-1045-921E-E4AED6845EFC}"/>
              </a:ext>
            </a:extLst>
          </p:cNvPr>
          <p:cNvSpPr/>
          <p:nvPr/>
        </p:nvSpPr>
        <p:spPr>
          <a:xfrm>
            <a:off x="5021263" y="1149350"/>
            <a:ext cx="500062" cy="869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6086" name="Rectangle 10">
            <a:extLst>
              <a:ext uri="{FF2B5EF4-FFF2-40B4-BE49-F238E27FC236}">
                <a16:creationId xmlns:a16="http://schemas.microsoft.com/office/drawing/2014/main" id="{E796FD4E-B630-0C44-93F7-0FB16664B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995863"/>
            <a:ext cx="6096000" cy="120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S = Source</a:t>
            </a:r>
            <a:endParaRPr lang="en-US" altLang="en-US" sz="1800"/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T = Target</a:t>
            </a:r>
            <a:endParaRPr lang="en-US" altLang="en-US" sz="1800"/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br>
              <a:rPr lang="en-US" altLang="en-US" sz="1800"/>
            </a:br>
            <a:endParaRPr lang="en-US" altLang="en-US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769FD6-4484-7346-ACDD-C88B459E522F}"/>
              </a:ext>
            </a:extLst>
          </p:cNvPr>
          <p:cNvSpPr/>
          <p:nvPr/>
        </p:nvSpPr>
        <p:spPr>
          <a:xfrm>
            <a:off x="6400800" y="1149349"/>
            <a:ext cx="2463800" cy="3238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ysClr val="windowText" lastClr="000000"/>
                  </a:solidFill>
                </a:ln>
              </a:rPr>
              <a:t>Hoe          </a:t>
            </a:r>
            <a:r>
              <a:rPr lang="en-US" dirty="0" err="1">
                <a:ln>
                  <a:solidFill>
                    <a:sysClr val="windowText" lastClr="000000"/>
                  </a:solidFill>
                </a:ln>
              </a:rPr>
              <a:t>gaat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</a:rPr>
              <a:t>         het</a:t>
            </a:r>
          </a:p>
        </p:txBody>
      </p:sp>
    </p:spTree>
    <p:extLst>
      <p:ext uri="{BB962C8B-B14F-4D97-AF65-F5344CB8AC3E}">
        <p14:creationId xmlns:p14="http://schemas.microsoft.com/office/powerpoint/2010/main" val="3821248236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1">
            <a:extLst>
              <a:ext uri="{FF2B5EF4-FFF2-40B4-BE49-F238E27FC236}">
                <a16:creationId xmlns:a16="http://schemas.microsoft.com/office/drawing/2014/main" id="{83BA3015-E872-2241-A1DE-2F351E93E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538" y="1149350"/>
            <a:ext cx="7400925" cy="368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0" name="Title 1">
            <a:extLst>
              <a:ext uri="{FF2B5EF4-FFF2-40B4-BE49-F238E27FC236}">
                <a16:creationId xmlns:a16="http://schemas.microsoft.com/office/drawing/2014/main" id="{B76B644D-3E02-3442-B27F-789023F5E2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-3175"/>
            <a:ext cx="10515600" cy="1325563"/>
          </a:xfrm>
        </p:spPr>
        <p:txBody>
          <a:bodyPr/>
          <a:lstStyle/>
          <a:p>
            <a:pPr algn="ctr" eaLnBrk="1" hangingPunct="1"/>
            <a:r>
              <a:rPr lang="en-US" altLang="en-US"/>
              <a:t>Sequence to Sequence Model</a:t>
            </a:r>
          </a:p>
        </p:txBody>
      </p:sp>
      <p:pic>
        <p:nvPicPr>
          <p:cNvPr id="48131" name="Picture 6">
            <a:extLst>
              <a:ext uri="{FF2B5EF4-FFF2-40B4-BE49-F238E27FC236}">
                <a16:creationId xmlns:a16="http://schemas.microsoft.com/office/drawing/2014/main" id="{B24CBBB1-1887-5647-8489-150D4CB81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138" y="4683125"/>
            <a:ext cx="2911475" cy="79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2" name="Picture 7">
            <a:extLst>
              <a:ext uri="{FF2B5EF4-FFF2-40B4-BE49-F238E27FC236}">
                <a16:creationId xmlns:a16="http://schemas.microsoft.com/office/drawing/2014/main" id="{DE367865-FBA4-EB4A-AD62-3120257974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338" y="5737225"/>
            <a:ext cx="2605087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DCEB84A-21FB-1045-921E-E4AED6845EFC}"/>
              </a:ext>
            </a:extLst>
          </p:cNvPr>
          <p:cNvSpPr/>
          <p:nvPr/>
        </p:nvSpPr>
        <p:spPr>
          <a:xfrm>
            <a:off x="5021263" y="1149350"/>
            <a:ext cx="500062" cy="869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8134" name="Rectangle 10">
            <a:extLst>
              <a:ext uri="{FF2B5EF4-FFF2-40B4-BE49-F238E27FC236}">
                <a16:creationId xmlns:a16="http://schemas.microsoft.com/office/drawing/2014/main" id="{181CB96D-0176-3B4A-9B73-13B255029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995863"/>
            <a:ext cx="6096000" cy="120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S = Source</a:t>
            </a:r>
            <a:endParaRPr lang="en-US" altLang="en-US" sz="1800"/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T = Target</a:t>
            </a:r>
            <a:endParaRPr lang="en-US" altLang="en-US" sz="1800"/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br>
              <a:rPr lang="en-US" altLang="en-US" sz="1800"/>
            </a:b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2052191504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>
            <a:extLst>
              <a:ext uri="{FF2B5EF4-FFF2-40B4-BE49-F238E27FC236}">
                <a16:creationId xmlns:a16="http://schemas.microsoft.com/office/drawing/2014/main" id="{035772C1-2C53-6A4C-B71A-79E62F4911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5813" y="9525"/>
            <a:ext cx="10515600" cy="1325563"/>
          </a:xfrm>
        </p:spPr>
        <p:txBody>
          <a:bodyPr/>
          <a:lstStyle/>
          <a:p>
            <a:pPr algn="ctr" eaLnBrk="1" hangingPunct="1"/>
            <a:r>
              <a:rPr lang="en-US" altLang="en-US"/>
              <a:t>Neural Conversational Models</a:t>
            </a:r>
          </a:p>
        </p:txBody>
      </p:sp>
      <p:pic>
        <p:nvPicPr>
          <p:cNvPr id="50178" name="Picture 2">
            <a:extLst>
              <a:ext uri="{FF2B5EF4-FFF2-40B4-BE49-F238E27FC236}">
                <a16:creationId xmlns:a16="http://schemas.microsoft.com/office/drawing/2014/main" id="{05024541-FBCE-AA46-BAD5-037561C9F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67"/>
          <a:stretch>
            <a:fillRect/>
          </a:stretch>
        </p:blipFill>
        <p:spPr bwMode="auto">
          <a:xfrm>
            <a:off x="1301750" y="4694238"/>
            <a:ext cx="9482138" cy="177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Picture 1">
            <a:extLst>
              <a:ext uri="{FF2B5EF4-FFF2-40B4-BE49-F238E27FC236}">
                <a16:creationId xmlns:a16="http://schemas.microsoft.com/office/drawing/2014/main" id="{14156988-7E83-9841-AF16-0F2EA1681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538" y="1149350"/>
            <a:ext cx="7400925" cy="368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2660B4-D8B8-D743-A7D6-561169443187}"/>
              </a:ext>
            </a:extLst>
          </p:cNvPr>
          <p:cNvSpPr/>
          <p:nvPr/>
        </p:nvSpPr>
        <p:spPr>
          <a:xfrm>
            <a:off x="5021263" y="1149350"/>
            <a:ext cx="500062" cy="869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5D45A4-5746-7E48-9ACE-4FBCB5B0FE4F}"/>
              </a:ext>
            </a:extLst>
          </p:cNvPr>
          <p:cNvSpPr/>
          <p:nvPr/>
        </p:nvSpPr>
        <p:spPr>
          <a:xfrm>
            <a:off x="10206038" y="5429250"/>
            <a:ext cx="501650" cy="869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3278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5">
            <a:extLst>
              <a:ext uri="{FF2B5EF4-FFF2-40B4-BE49-F238E27FC236}">
                <a16:creationId xmlns:a16="http://schemas.microsoft.com/office/drawing/2014/main" id="{ECDA2F10-B27F-7E49-BBB2-7E22AC53D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038" y="1320800"/>
            <a:ext cx="9342437" cy="468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6" name="Title 1">
            <a:extLst>
              <a:ext uri="{FF2B5EF4-FFF2-40B4-BE49-F238E27FC236}">
                <a16:creationId xmlns:a16="http://schemas.microsoft.com/office/drawing/2014/main" id="{B2C975B2-66F2-4C46-BEE0-3D03F604C6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/>
              <a:t>Hierarchical Sequence to Sequence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0DF137-89C7-F040-B31E-9F7C0CA4B8B2}"/>
              </a:ext>
            </a:extLst>
          </p:cNvPr>
          <p:cNvSpPr/>
          <p:nvPr/>
        </p:nvSpPr>
        <p:spPr>
          <a:xfrm>
            <a:off x="2066925" y="1690688"/>
            <a:ext cx="8555038" cy="14493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2F06B7-94B5-BD48-A0A7-033F0D7F1970}"/>
              </a:ext>
            </a:extLst>
          </p:cNvPr>
          <p:cNvSpPr/>
          <p:nvPr/>
        </p:nvSpPr>
        <p:spPr>
          <a:xfrm>
            <a:off x="4358639" y="3140075"/>
            <a:ext cx="6553835" cy="288925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7900F8-5B2F-2541-872D-9C51A1F71ADE}"/>
              </a:ext>
            </a:extLst>
          </p:cNvPr>
          <p:cNvSpPr/>
          <p:nvPr/>
        </p:nvSpPr>
        <p:spPr>
          <a:xfrm>
            <a:off x="1457325" y="4381500"/>
            <a:ext cx="9164638" cy="1247775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964669-A0FA-DF48-B529-3CA5FD80BE73}"/>
              </a:ext>
            </a:extLst>
          </p:cNvPr>
          <p:cNvSpPr txBox="1"/>
          <p:nvPr/>
        </p:nvSpPr>
        <p:spPr>
          <a:xfrm>
            <a:off x="8961120" y="4859020"/>
            <a:ext cx="30652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Serban</a:t>
            </a:r>
            <a:r>
              <a:rPr lang="en-US" dirty="0"/>
              <a:t>, </a:t>
            </a:r>
            <a:r>
              <a:rPr lang="en-US" dirty="0" err="1"/>
              <a:t>Iulian</a:t>
            </a:r>
            <a:r>
              <a:rPr lang="en-US" dirty="0"/>
              <a:t> V., Alessandro </a:t>
            </a:r>
            <a:r>
              <a:rPr lang="en-US" dirty="0" err="1"/>
              <a:t>Sordoni</a:t>
            </a:r>
            <a:r>
              <a:rPr lang="en-US" dirty="0"/>
              <a:t>, </a:t>
            </a:r>
            <a:r>
              <a:rPr lang="en-US" dirty="0" err="1"/>
              <a:t>Yoshua</a:t>
            </a:r>
            <a:r>
              <a:rPr lang="en-US" dirty="0"/>
              <a:t> </a:t>
            </a:r>
            <a:r>
              <a:rPr lang="en-US" dirty="0" err="1"/>
              <a:t>Bengio</a:t>
            </a:r>
            <a:r>
              <a:rPr lang="en-US" dirty="0"/>
              <a:t>, Aaron </a:t>
            </a:r>
            <a:r>
              <a:rPr lang="en-US" dirty="0" err="1"/>
              <a:t>Courville</a:t>
            </a:r>
            <a:r>
              <a:rPr lang="en-US" dirty="0"/>
              <a:t>, and Joelle </a:t>
            </a:r>
            <a:r>
              <a:rPr lang="en-US" dirty="0" err="1"/>
              <a:t>Pineau</a:t>
            </a:r>
            <a:r>
              <a:rPr lang="en-US" dirty="0"/>
              <a:t>.  2015.  </a:t>
            </a:r>
            <a:r>
              <a:rPr lang="en-US" b="1" dirty="0"/>
              <a:t>Building End-To-End Dialogue Systems Using Generative Hierarchical Neural Network Models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80423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>
            <a:extLst>
              <a:ext uri="{FF2B5EF4-FFF2-40B4-BE49-F238E27FC236}">
                <a16:creationId xmlns:a16="http://schemas.microsoft.com/office/drawing/2014/main" id="{E06422C8-1196-C748-A315-C741B4F0BB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5813" y="9525"/>
            <a:ext cx="10515600" cy="1325563"/>
          </a:xfrm>
        </p:spPr>
        <p:txBody>
          <a:bodyPr/>
          <a:lstStyle/>
          <a:p>
            <a:pPr algn="ctr" eaLnBrk="1" hangingPunct="1"/>
            <a:r>
              <a:rPr lang="en-US" altLang="en-US"/>
              <a:t>Neural Conversational Models</a:t>
            </a:r>
          </a:p>
        </p:txBody>
      </p:sp>
      <p:pic>
        <p:nvPicPr>
          <p:cNvPr id="55298" name="Picture 2">
            <a:extLst>
              <a:ext uri="{FF2B5EF4-FFF2-40B4-BE49-F238E27FC236}">
                <a16:creationId xmlns:a16="http://schemas.microsoft.com/office/drawing/2014/main" id="{5708F97B-B177-5E41-AA45-D47262847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50" y="954088"/>
            <a:ext cx="9482138" cy="569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D0C802-EDE6-DB47-912F-68D1F4632947}"/>
              </a:ext>
            </a:extLst>
          </p:cNvPr>
          <p:cNvSpPr/>
          <p:nvPr/>
        </p:nvSpPr>
        <p:spPr>
          <a:xfrm>
            <a:off x="10283825" y="1844675"/>
            <a:ext cx="500063" cy="869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8076A9-09D8-FE4C-AAB7-74D3030A26BE}"/>
              </a:ext>
            </a:extLst>
          </p:cNvPr>
          <p:cNvSpPr/>
          <p:nvPr/>
        </p:nvSpPr>
        <p:spPr>
          <a:xfrm>
            <a:off x="10206038" y="4108450"/>
            <a:ext cx="501650" cy="868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CF8CE6-F090-AC42-BE57-A920D2E38BD3}"/>
              </a:ext>
            </a:extLst>
          </p:cNvPr>
          <p:cNvSpPr/>
          <p:nvPr/>
        </p:nvSpPr>
        <p:spPr>
          <a:xfrm>
            <a:off x="10206038" y="5778500"/>
            <a:ext cx="501650" cy="869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BD68CC-5538-0840-8B82-CC834D95262D}"/>
              </a:ext>
            </a:extLst>
          </p:cNvPr>
          <p:cNvSpPr/>
          <p:nvPr/>
        </p:nvSpPr>
        <p:spPr>
          <a:xfrm>
            <a:off x="946150" y="3721100"/>
            <a:ext cx="10183813" cy="304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08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EA741-E579-0945-9E8C-2A1A7597C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Uninteresting, Bland, and Safe Responses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D2CFCA-7CD2-6D40-B0D1-514F0D331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383" y="1637973"/>
            <a:ext cx="10267234" cy="453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017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BEC42-C8FE-DB42-8B9B-8518230A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Uninteresting, Bland, and Safe Responses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9669C-7DDB-7F48-AD56-CACCD5893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669057-8076-F741-BFB4-2948C9B7C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9098"/>
            <a:ext cx="12192000" cy="517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76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AFEE7-E190-364C-8BAF-9F6C53C38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Response Diversity Promotion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70E94-AB80-3F44-B186-4407D336C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C526EA-0B6B-C643-806E-4652398E6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9071"/>
            <a:ext cx="12192000" cy="548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60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8A2CF-E9F9-BD4F-952F-588CADDAC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Next Steps for Chatbots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63836-B70E-D948-A2CE-4552DECD4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Knowledge grounding – knowledge bases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D7F9CE-1419-214C-B4AB-3FDCFC929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184" y="2625249"/>
            <a:ext cx="8833632" cy="275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078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8A2CF-E9F9-BD4F-952F-588CADDAC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Next Steps for Chatbots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CF3B05-8416-1A45-AD9E-B2DD5B99B8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4"/>
          <a:stretch/>
        </p:blipFill>
        <p:spPr>
          <a:xfrm>
            <a:off x="1500710" y="2204431"/>
            <a:ext cx="9190579" cy="46535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63836-B70E-D948-A2CE-4552DECD4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Knowledge grounding - personalization</a:t>
            </a:r>
          </a:p>
        </p:txBody>
      </p:sp>
    </p:spTree>
    <p:extLst>
      <p:ext uri="{BB962C8B-B14F-4D97-AF65-F5344CB8AC3E}">
        <p14:creationId xmlns:p14="http://schemas.microsoft.com/office/powerpoint/2010/main" val="4183614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61;p21">
            <a:extLst>
              <a:ext uri="{FF2B5EF4-FFF2-40B4-BE49-F238E27FC236}">
                <a16:creationId xmlns:a16="http://schemas.microsoft.com/office/drawing/2014/main" id="{0F05B9F5-69B8-CF4E-A184-3DC4C21F79D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2346" y="760399"/>
            <a:ext cx="5886678" cy="338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62;p21">
            <a:extLst>
              <a:ext uri="{FF2B5EF4-FFF2-40B4-BE49-F238E27FC236}">
                <a16:creationId xmlns:a16="http://schemas.microsoft.com/office/drawing/2014/main" id="{B3BE3E20-9648-2449-9662-BAC8C611AEA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1" y="748346"/>
            <a:ext cx="4446550" cy="369350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65;p21">
            <a:extLst>
              <a:ext uri="{FF2B5EF4-FFF2-40B4-BE49-F238E27FC236}">
                <a16:creationId xmlns:a16="http://schemas.microsoft.com/office/drawing/2014/main" id="{DF3B3CE0-7A36-CC45-A40C-B128CF8B15D4}"/>
              </a:ext>
            </a:extLst>
          </p:cNvPr>
          <p:cNvSpPr/>
          <p:nvPr/>
        </p:nvSpPr>
        <p:spPr>
          <a:xfrm>
            <a:off x="9751322" y="4362343"/>
            <a:ext cx="2172453" cy="61497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Adoption has been faster than social...</a:t>
            </a:r>
            <a:endParaRPr dirty="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166;p21">
            <a:extLst>
              <a:ext uri="{FF2B5EF4-FFF2-40B4-BE49-F238E27FC236}">
                <a16:creationId xmlns:a16="http://schemas.microsoft.com/office/drawing/2014/main" id="{99E968E0-5574-714D-ABDE-ED7445C8DBD1}"/>
              </a:ext>
            </a:extLst>
          </p:cNvPr>
          <p:cNvSpPr/>
          <p:nvPr/>
        </p:nvSpPr>
        <p:spPr>
          <a:xfrm>
            <a:off x="1676407" y="1872461"/>
            <a:ext cx="2685527" cy="83053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Total market size has already eclipsed social...</a:t>
            </a:r>
            <a:endParaRPr dirty="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0128DA-B6A5-114E-B0C2-119C01BB5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46" y="3951224"/>
            <a:ext cx="4996295" cy="293116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3A6B387-CAC6-8F4C-A38C-38D243389186}"/>
              </a:ext>
            </a:extLst>
          </p:cNvPr>
          <p:cNvSpPr txBox="1">
            <a:spLocks/>
          </p:cNvSpPr>
          <p:nvPr/>
        </p:nvSpPr>
        <p:spPr>
          <a:xfrm>
            <a:off x="838197" y="12920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Motivation - Lots of Chat</a:t>
            </a:r>
          </a:p>
        </p:txBody>
      </p:sp>
      <p:sp>
        <p:nvSpPr>
          <p:cNvPr id="10" name="Google Shape;165;p21">
            <a:extLst>
              <a:ext uri="{FF2B5EF4-FFF2-40B4-BE49-F238E27FC236}">
                <a16:creationId xmlns:a16="http://schemas.microsoft.com/office/drawing/2014/main" id="{B8971F79-6060-454D-8991-53148C32CD3C}"/>
              </a:ext>
            </a:extLst>
          </p:cNvPr>
          <p:cNvSpPr/>
          <p:nvPr/>
        </p:nvSpPr>
        <p:spPr>
          <a:xfrm>
            <a:off x="2280409" y="4493150"/>
            <a:ext cx="2266877" cy="706301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A lot of commercial interest...</a:t>
            </a:r>
            <a:endParaRPr dirty="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19593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8A2CF-E9F9-BD4F-952F-588CADDAC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Next Steps for Chatbots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63836-B70E-D948-A2CE-4552DECD4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Knowledge grounding – conversational history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96A801-E72D-CD40-A130-6FCB62AFC0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" r="1838"/>
          <a:stretch/>
        </p:blipFill>
        <p:spPr>
          <a:xfrm>
            <a:off x="1493520" y="2325053"/>
            <a:ext cx="9083040" cy="41678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FA721B-4A71-8A4F-93C4-A3117A608EB1}"/>
              </a:ext>
            </a:extLst>
          </p:cNvPr>
          <p:cNvSpPr/>
          <p:nvPr/>
        </p:nvSpPr>
        <p:spPr>
          <a:xfrm>
            <a:off x="10027920" y="6176963"/>
            <a:ext cx="548640" cy="315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809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8A2CF-E9F9-BD4F-952F-588CADDAC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Next Steps for Chatbots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63836-B70E-D948-A2CE-4552DECD4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Persona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FA721B-4A71-8A4F-93C4-A3117A608EB1}"/>
              </a:ext>
            </a:extLst>
          </p:cNvPr>
          <p:cNvSpPr/>
          <p:nvPr/>
        </p:nvSpPr>
        <p:spPr>
          <a:xfrm>
            <a:off x="10027920" y="6176963"/>
            <a:ext cx="548640" cy="315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FBF773-6766-1A44-9830-0F93C45846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69"/>
          <a:stretch/>
        </p:blipFill>
        <p:spPr>
          <a:xfrm>
            <a:off x="1501140" y="2310129"/>
            <a:ext cx="9189720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5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66F6D-A970-5548-AA80-D49C5C115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Chatbot with Emotion </a:t>
            </a:r>
            <a:br>
              <a:rPr lang="en-US" dirty="0"/>
            </a:br>
            <a:r>
              <a:rPr lang="en-US" dirty="0" err="1"/>
              <a:t>CAiRE</a:t>
            </a:r>
            <a:r>
              <a:rPr lang="en-US" dirty="0"/>
              <a:t>: An End-to-End Empathetic Chatbot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887CB-58BA-C442-9AC8-8B28DC2B5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5DB4BA-0C64-0C4D-B742-E4FB004D5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82" y="1585596"/>
            <a:ext cx="9825318" cy="42996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59A91F-7DC8-4B4C-B280-2AC46CCD199A}"/>
              </a:ext>
            </a:extLst>
          </p:cNvPr>
          <p:cNvSpPr txBox="1"/>
          <p:nvPr/>
        </p:nvSpPr>
        <p:spPr>
          <a:xfrm>
            <a:off x="3651381" y="6272427"/>
            <a:ext cx="390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/pdf/1907.12108v1.pdf</a:t>
            </a:r>
          </a:p>
        </p:txBody>
      </p:sp>
    </p:spTree>
    <p:extLst>
      <p:ext uri="{BB962C8B-B14F-4D97-AF65-F5344CB8AC3E}">
        <p14:creationId xmlns:p14="http://schemas.microsoft.com/office/powerpoint/2010/main" val="36003325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Chatbots</a:t>
            </a:r>
            <a:r>
              <a:rPr lang="en-US" dirty="0"/>
              <a:t>: pro and 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1447800"/>
            <a:ext cx="7772400" cy="4876800"/>
          </a:xfrm>
        </p:spPr>
        <p:txBody>
          <a:bodyPr>
            <a:normAutofit/>
          </a:bodyPr>
          <a:lstStyle/>
          <a:p>
            <a:r>
              <a:rPr lang="en-US" dirty="0"/>
              <a:t>Pro:</a:t>
            </a:r>
          </a:p>
          <a:p>
            <a:pPr lvl="1"/>
            <a:r>
              <a:rPr lang="en-US" dirty="0"/>
              <a:t>Fun</a:t>
            </a:r>
          </a:p>
          <a:p>
            <a:pPr lvl="1"/>
            <a:r>
              <a:rPr lang="en-US" dirty="0"/>
              <a:t>Applications to counseling</a:t>
            </a:r>
          </a:p>
          <a:p>
            <a:pPr lvl="1"/>
            <a:r>
              <a:rPr lang="en-US" dirty="0"/>
              <a:t>Good for narrow, scriptable applications</a:t>
            </a:r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They don't really understand</a:t>
            </a:r>
          </a:p>
          <a:p>
            <a:pPr lvl="1"/>
            <a:r>
              <a:rPr lang="en-US" dirty="0"/>
              <a:t>Rule-based </a:t>
            </a:r>
            <a:r>
              <a:rPr lang="en-US" dirty="0" err="1"/>
              <a:t>chatbots</a:t>
            </a:r>
            <a:r>
              <a:rPr lang="en-US" dirty="0"/>
              <a:t> are expensive and brittle</a:t>
            </a:r>
          </a:p>
          <a:p>
            <a:pPr lvl="1"/>
            <a:r>
              <a:rPr lang="en-US" dirty="0"/>
              <a:t>IR-based </a:t>
            </a:r>
            <a:r>
              <a:rPr lang="en-US" dirty="0" err="1"/>
              <a:t>chatbots</a:t>
            </a:r>
            <a:r>
              <a:rPr lang="en-US" dirty="0"/>
              <a:t> can only mirror training data</a:t>
            </a:r>
          </a:p>
          <a:p>
            <a:pPr lvl="2"/>
            <a:r>
              <a:rPr lang="en-US" dirty="0"/>
              <a:t>The case of Microsoft </a:t>
            </a:r>
            <a:r>
              <a:rPr lang="en-US" dirty="0" err="1"/>
              <a:t>Tay</a:t>
            </a:r>
            <a:endParaRPr lang="en-US" dirty="0"/>
          </a:p>
          <a:p>
            <a:pPr lvl="3"/>
            <a:r>
              <a:rPr lang="en-US" dirty="0"/>
              <a:t>(or, Garbage-in, Garbage-out)</a:t>
            </a:r>
          </a:p>
          <a:p>
            <a:pPr lvl="1"/>
            <a:r>
              <a:rPr lang="en-US" dirty="0"/>
              <a:t>Generative chatbot are hard to control (more later…)</a:t>
            </a:r>
          </a:p>
        </p:txBody>
      </p:sp>
    </p:spTree>
    <p:extLst>
      <p:ext uri="{BB962C8B-B14F-4D97-AF65-F5344CB8AC3E}">
        <p14:creationId xmlns:p14="http://schemas.microsoft.com/office/powerpoint/2010/main" val="280792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04ED-2CB4-464D-BF2E-B3FA81001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Two Types of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0AB09-0F45-DE48-96EC-CF6EDA0E1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Chatbots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Goal-based (Dialog agents)</a:t>
            </a:r>
          </a:p>
          <a:p>
            <a:pPr lvl="1"/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SIRI, interfaces to cars, robots, …</a:t>
            </a:r>
          </a:p>
          <a:p>
            <a:pPr lvl="1"/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Booking flights, restaurants, or question answering</a:t>
            </a:r>
          </a:p>
        </p:txBody>
      </p:sp>
    </p:spTree>
    <p:extLst>
      <p:ext uri="{BB962C8B-B14F-4D97-AF65-F5344CB8AC3E}">
        <p14:creationId xmlns:p14="http://schemas.microsoft.com/office/powerpoint/2010/main" val="2186325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21EB5-5579-5945-949E-83AE2913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0"/>
            <a:ext cx="10515600" cy="2852737"/>
          </a:xfrm>
        </p:spPr>
        <p:txBody>
          <a:bodyPr/>
          <a:lstStyle/>
          <a:p>
            <a:pPr algn="ctr"/>
            <a:r>
              <a:rPr lang="en-US" dirty="0"/>
              <a:t>Goal-based (Dialog agents)</a:t>
            </a:r>
            <a:br>
              <a:rPr lang="en-US" dirty="0"/>
            </a:br>
            <a:r>
              <a:rPr lang="en-US" dirty="0"/>
              <a:t>Task-Oriented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AB3030-3D63-7C47-80D0-5F8A5522E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50" y="1996440"/>
            <a:ext cx="10844043" cy="467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828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353CB6-CD36-FD4C-B48D-40A9220EF3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71" b="26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92677A-D8C8-0342-82FC-0B1D5DEF63EF}"/>
              </a:ext>
            </a:extLst>
          </p:cNvPr>
          <p:cNvSpPr/>
          <p:nvPr/>
        </p:nvSpPr>
        <p:spPr>
          <a:xfrm>
            <a:off x="11231880" y="6370320"/>
            <a:ext cx="457200" cy="24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65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073426" y="1825624"/>
            <a:ext cx="10549078" cy="474361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“</a:t>
            </a:r>
            <a:r>
              <a:rPr lang="en-US" i="1" dirty="0"/>
              <a:t>Show me flights from Edinburgh to London on Tuesday.”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SHOW:</a:t>
            </a:r>
          </a:p>
          <a:p>
            <a:pPr marL="0" indent="0">
              <a:buNone/>
            </a:pPr>
            <a:r>
              <a:rPr lang="en-US" dirty="0"/>
              <a:t>	FLIGHTS:</a:t>
            </a:r>
          </a:p>
          <a:p>
            <a:pPr marL="0" indent="0">
              <a:buNone/>
            </a:pPr>
            <a:r>
              <a:rPr lang="en-US" dirty="0"/>
              <a:t>		ORIGIN:</a:t>
            </a:r>
          </a:p>
          <a:p>
            <a:pPr marL="0" indent="0">
              <a:buNone/>
            </a:pPr>
            <a:r>
              <a:rPr lang="en-US" dirty="0"/>
              <a:t>			CITY:  Edinburgh</a:t>
            </a:r>
          </a:p>
          <a:p>
            <a:pPr marL="0" indent="0">
              <a:buNone/>
            </a:pPr>
            <a:r>
              <a:rPr lang="en-US" dirty="0"/>
              <a:t>			DATE:  Tuesday</a:t>
            </a:r>
          </a:p>
          <a:p>
            <a:pPr marL="0" indent="0">
              <a:buNone/>
            </a:pPr>
            <a:r>
              <a:rPr lang="en-US" dirty="0"/>
              <a:t>			TIME:  ?</a:t>
            </a:r>
          </a:p>
          <a:p>
            <a:pPr marL="0" indent="0">
              <a:buNone/>
            </a:pPr>
            <a:r>
              <a:rPr lang="en-US" dirty="0"/>
              <a:t>		DEST:</a:t>
            </a:r>
          </a:p>
          <a:p>
            <a:pPr marL="0" indent="0">
              <a:buNone/>
            </a:pPr>
            <a:r>
              <a:rPr lang="en-US" dirty="0"/>
              <a:t>			CITY: London</a:t>
            </a:r>
          </a:p>
          <a:p>
            <a:pPr marL="0" indent="0">
              <a:buNone/>
            </a:pPr>
            <a:r>
              <a:rPr lang="en-US" dirty="0"/>
              <a:t>			DATE:  ?</a:t>
            </a:r>
          </a:p>
          <a:p>
            <a:pPr marL="0" indent="0">
              <a:buNone/>
            </a:pPr>
            <a:r>
              <a:rPr lang="en-US" dirty="0"/>
              <a:t>			TIME:  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675861" y="2465939"/>
            <a:ext cx="8845826" cy="423823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57EB055-B3A5-A148-9551-7CD119BDC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Task Representation and NLU</a:t>
            </a:r>
          </a:p>
        </p:txBody>
      </p:sp>
    </p:spTree>
    <p:extLst>
      <p:ext uri="{BB962C8B-B14F-4D97-AF65-F5344CB8AC3E}">
        <p14:creationId xmlns:p14="http://schemas.microsoft.com/office/powerpoint/2010/main" val="3689875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28CD8-4DA1-854F-8E96-FFFC7B411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Slot Filling Dialog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8CDA1B-F6F2-0C43-AD93-87CE249C7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825" y="1392680"/>
            <a:ext cx="9150350" cy="51001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8371021-BB3D-A049-9908-878BA27F689E}"/>
              </a:ext>
            </a:extLst>
          </p:cNvPr>
          <p:cNvSpPr/>
          <p:nvPr/>
        </p:nvSpPr>
        <p:spPr>
          <a:xfrm>
            <a:off x="3764280" y="3261360"/>
            <a:ext cx="350520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4441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5" name="Picture 4" descr="fig 24.9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" t="1820" r="1515" b="2100"/>
          <a:stretch/>
        </p:blipFill>
        <p:spPr bwMode="auto">
          <a:xfrm>
            <a:off x="1211580" y="1134586"/>
            <a:ext cx="9768840" cy="55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71F802-DAE3-B945-A904-A6A35CCED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txBody>
          <a:bodyPr/>
          <a:lstStyle/>
          <a:p>
            <a:r>
              <a:rPr lang="en-US" dirty="0"/>
              <a:t>Dialog Engineering as Finite State Automata</a:t>
            </a:r>
          </a:p>
        </p:txBody>
      </p:sp>
    </p:spTree>
    <p:extLst>
      <p:ext uri="{BB962C8B-B14F-4D97-AF65-F5344CB8AC3E}">
        <p14:creationId xmlns:p14="http://schemas.microsoft.com/office/powerpoint/2010/main" val="123827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662AA-8672-024B-94CF-C4B941F04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Intelligence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01FE2B-7E58-0D49-94CA-A8623C6B00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3319" y="1297910"/>
            <a:ext cx="8204886" cy="54876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2564217-A8EA-CF45-AFB2-F5FA075B8CD3}"/>
              </a:ext>
            </a:extLst>
          </p:cNvPr>
          <p:cNvSpPr/>
          <p:nvPr/>
        </p:nvSpPr>
        <p:spPr>
          <a:xfrm>
            <a:off x="8429297" y="6243145"/>
            <a:ext cx="1345324" cy="614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5663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7BE64-576C-DA44-BB87-A30CF580A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Dialog State Tracking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697EF7-CDB4-C349-ADBB-7C033F406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124" y="1864360"/>
            <a:ext cx="9687751" cy="4292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2B6481-34BF-AB4D-A08F-E27146AA40F6}"/>
              </a:ext>
            </a:extLst>
          </p:cNvPr>
          <p:cNvSpPr txBox="1"/>
          <p:nvPr/>
        </p:nvSpPr>
        <p:spPr>
          <a:xfrm>
            <a:off x="7940040" y="6346507"/>
            <a:ext cx="408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https://rasa.com/docs/core/architecture/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6562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RLagent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6" r="-1206"/>
          <a:stretch>
            <a:fillRect/>
          </a:stretch>
        </p:blipFill>
        <p:spPr>
          <a:xfrm>
            <a:off x="2439215" y="1504952"/>
            <a:ext cx="6919098" cy="3805237"/>
          </a:xfrm>
        </p:spPr>
      </p:pic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3725863" y="5429251"/>
          <a:ext cx="4768000" cy="6984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Equation" r:id="rId4" imgW="1993900" imgH="292100" progId="Equation.3">
                  <p:embed/>
                </p:oleObj>
              </mc:Choice>
              <mc:Fallback>
                <p:oleObj name="Equation" r:id="rId4" imgW="1993900" imgH="2921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25863" y="5429251"/>
                        <a:ext cx="4768000" cy="6984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439215" y="6246810"/>
            <a:ext cx="7928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Bellmann</a:t>
            </a:r>
            <a:r>
              <a:rPr lang="en-US" sz="2000" dirty="0"/>
              <a:t> optimality equation (1952), see </a:t>
            </a:r>
            <a:r>
              <a:rPr lang="en-US" sz="2000" dirty="0">
                <a:solidFill>
                  <a:srgbClr val="7F7F7F"/>
                </a:solidFill>
              </a:rPr>
              <a:t>[Sutton and </a:t>
            </a:r>
            <a:r>
              <a:rPr lang="en-US" sz="2000" dirty="0" err="1">
                <a:solidFill>
                  <a:srgbClr val="7F7F7F"/>
                </a:solidFill>
              </a:rPr>
              <a:t>Barto</a:t>
            </a:r>
            <a:r>
              <a:rPr lang="en-US" sz="2000" dirty="0">
                <a:solidFill>
                  <a:srgbClr val="7F7F7F"/>
                </a:solidFill>
              </a:rPr>
              <a:t>, 1998]</a:t>
            </a:r>
            <a:r>
              <a:rPr lang="en-US" sz="2000" dirty="0"/>
              <a:t>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E88026D-9385-4F45-B2BB-12237364E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35356862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826AA-7CCC-3746-9729-AE0AF6E0E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case of Microsoft Tay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3E9A2-FCE6-3149-ADF1-E7295859A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Experimental Twitter chatbot launched in 2016</a:t>
            </a:r>
          </a:p>
          <a:p>
            <a:pPr lvl="1"/>
            <a:r>
              <a:rPr lang="en-US" dirty="0"/>
              <a:t>Given the profile personality of an 18- to 24-year-old American woman</a:t>
            </a:r>
          </a:p>
          <a:p>
            <a:pPr lvl="1"/>
            <a:r>
              <a:rPr lang="en-US" dirty="0"/>
              <a:t>Could share horoscopes, tell jokes</a:t>
            </a:r>
          </a:p>
          <a:p>
            <a:pPr lvl="1"/>
            <a:r>
              <a:rPr lang="en-US" dirty="0"/>
              <a:t>Asked people to send selfies so she could share “fun but honest comments” </a:t>
            </a:r>
          </a:p>
          <a:p>
            <a:pPr lvl="1"/>
            <a:r>
              <a:rPr lang="en-US" dirty="0"/>
              <a:t>Used informal language, slang, emojis, and GIFs, </a:t>
            </a:r>
          </a:p>
          <a:p>
            <a:pPr lvl="1"/>
            <a:r>
              <a:rPr lang="en-US" dirty="0"/>
              <a:t>Designed to learn from users (IR-based) </a:t>
            </a:r>
          </a:p>
          <a:p>
            <a:r>
              <a:rPr lang="en-US" dirty="0"/>
              <a:t>What could go wrong?</a:t>
            </a:r>
          </a:p>
        </p:txBody>
      </p:sp>
    </p:spTree>
    <p:extLst>
      <p:ext uri="{BB962C8B-B14F-4D97-AF65-F5344CB8AC3E}">
        <p14:creationId xmlns:p14="http://schemas.microsoft.com/office/powerpoint/2010/main" val="337002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826AA-7CCC-3746-9729-AE0AF6E0E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case of Microsoft Tay</a:t>
            </a: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3BD86FBC-B9E1-C846-B8B5-73AB6DFCF9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408" y="4386264"/>
            <a:ext cx="6096000" cy="233172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D19361-EDC1-6F46-B5C3-968A79193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9" y="1857376"/>
            <a:ext cx="3441700" cy="2362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717F79-5335-534D-9921-A64D8C791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98283"/>
            <a:ext cx="4356100" cy="296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48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826AA-7CCC-3746-9729-AE0AF6E0E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case of Microsoft Tay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3E9A2-FCE6-3149-ADF1-E7295859A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428" y="1892300"/>
            <a:ext cx="10073640" cy="3073400"/>
          </a:xfrm>
        </p:spPr>
        <p:txBody>
          <a:bodyPr/>
          <a:lstStyle/>
          <a:p>
            <a:r>
              <a:rPr lang="en-US" sz="3200" dirty="0"/>
              <a:t>Lessons:</a:t>
            </a:r>
          </a:p>
          <a:p>
            <a:pPr lvl="1"/>
            <a:r>
              <a:rPr lang="en-US" sz="2800" dirty="0"/>
              <a:t>Tay quickly learned to reflect racism and sexism of Twitter users</a:t>
            </a:r>
          </a:p>
          <a:p>
            <a:pPr lvl="1"/>
            <a:r>
              <a:rPr lang="en-US" sz="2800" dirty="0"/>
              <a:t>"If your bot is racist, and can be taught to be racist, that’s a design flaw. That’s bad design, and that’s on you."  Caroline </a:t>
            </a:r>
            <a:r>
              <a:rPr lang="en-US" sz="2800" dirty="0" err="1"/>
              <a:t>Sinders</a:t>
            </a:r>
            <a:r>
              <a:rPr lang="en-US" sz="2800" dirty="0"/>
              <a:t> (2016). </a:t>
            </a:r>
            <a:endParaRPr lang="en-US" sz="3600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D202F8-27BD-504C-80E2-2385D309195D}"/>
              </a:ext>
            </a:extLst>
          </p:cNvPr>
          <p:cNvSpPr txBox="1"/>
          <p:nvPr/>
        </p:nvSpPr>
        <p:spPr>
          <a:xfrm>
            <a:off x="2258096" y="5473522"/>
            <a:ext cx="7038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Gina Neff and Peter Nagy 2016. Talking to Bots: Symbiotic Agency and the Case of Tay.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International Journal of Communication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10(2016), 4915–4931 </a:t>
            </a:r>
          </a:p>
          <a:p>
            <a:r>
              <a:rPr lang="en-US" b="1" dirty="0"/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9637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C9AE7-DC3D-5B4E-A7EF-0A250DFC3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91578"/>
            <a:ext cx="10515600" cy="2852737"/>
          </a:xfrm>
        </p:spPr>
        <p:txBody>
          <a:bodyPr anchor="ctr"/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A2BA28-D6B3-9047-9D3E-627AA30107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880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2438400" y="1981200"/>
            <a:ext cx="7772400" cy="40386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Slot Error Rate for a Sentence</a:t>
            </a:r>
          </a:p>
          <a:p>
            <a:pPr marL="0" indent="0">
              <a:buNone/>
            </a:pPr>
            <a:r>
              <a:rPr lang="en-US" sz="3200" dirty="0"/>
              <a:t>	# of inserted/deleted/</a:t>
            </a:r>
            <a:r>
              <a:rPr lang="en-US" sz="3200" dirty="0" err="1"/>
              <a:t>subsituted</a:t>
            </a:r>
            <a:r>
              <a:rPr lang="en-US" sz="3200" dirty="0"/>
              <a:t> slots</a:t>
            </a:r>
          </a:p>
          <a:p>
            <a:pPr marL="0" indent="0">
              <a:buNone/>
            </a:pPr>
            <a:r>
              <a:rPr lang="en-US" sz="3200" dirty="0"/>
              <a:t>          # of total reference slots for sentence</a:t>
            </a:r>
          </a:p>
          <a:p>
            <a:pPr marL="0" indent="0">
              <a:buNone/>
            </a:pPr>
            <a:endParaRPr lang="en-US" sz="3200" dirty="0"/>
          </a:p>
          <a:p>
            <a:pPr marL="514350" indent="-514350">
              <a:buFont typeface="+mj-lt"/>
              <a:buAutoNum type="arabicPeriod" startAt="2"/>
            </a:pPr>
            <a:r>
              <a:rPr lang="en-US" sz="3200" dirty="0"/>
              <a:t>End-to-end evaluation (Task Success)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505200" y="3124200"/>
            <a:ext cx="632460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82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654" y="384469"/>
            <a:ext cx="10773092" cy="1325563"/>
          </a:xfrm>
        </p:spPr>
        <p:txBody>
          <a:bodyPr/>
          <a:lstStyle/>
          <a:p>
            <a:r>
              <a:rPr lang="en-US" dirty="0"/>
              <a:t>Evaluation of Goal (Task) vs Chatbot (Non-Task)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62710" y="1158773"/>
            <a:ext cx="5157787" cy="823912"/>
          </a:xfrm>
        </p:spPr>
        <p:txBody>
          <a:bodyPr>
            <a:normAutofit/>
          </a:bodyPr>
          <a:lstStyle/>
          <a:p>
            <a:r>
              <a:rPr lang="en-US" sz="2800" dirty="0"/>
              <a:t>Task-based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362709" y="2205731"/>
            <a:ext cx="5157787" cy="36845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Human</a:t>
            </a:r>
          </a:p>
          <a:p>
            <a:pPr lvl="1"/>
            <a:r>
              <a:rPr lang="en-US" dirty="0"/>
              <a:t>End-of-task subjective task success</a:t>
            </a:r>
          </a:p>
          <a:p>
            <a:pPr lvl="1"/>
            <a:r>
              <a:rPr lang="en-US" dirty="0"/>
              <a:t>End-of-task ratings</a:t>
            </a:r>
          </a:p>
          <a:p>
            <a:r>
              <a:rPr lang="en-US" dirty="0"/>
              <a:t>Automatic</a:t>
            </a:r>
          </a:p>
          <a:p>
            <a:pPr lvl="1"/>
            <a:r>
              <a:rPr lang="en-US" dirty="0"/>
              <a:t>Objective task success  (</a:t>
            </a:r>
            <a:r>
              <a:rPr lang="en-US" dirty="0" err="1"/>
              <a:t>Rieser</a:t>
            </a:r>
            <a:r>
              <a:rPr lang="en-US" dirty="0"/>
              <a:t>, Keizer, Lemon, 2014)</a:t>
            </a:r>
          </a:p>
          <a:p>
            <a:pPr lvl="1"/>
            <a:r>
              <a:rPr lang="en-US" dirty="0"/>
              <a:t>Automatic estimates of User Satisfaction, (</a:t>
            </a:r>
            <a:r>
              <a:rPr lang="en-US" dirty="0" err="1"/>
              <a:t>Rieser</a:t>
            </a:r>
            <a:r>
              <a:rPr lang="en-US" dirty="0"/>
              <a:t> &amp; Lemon, LREC 2008)</a:t>
            </a:r>
          </a:p>
          <a:p>
            <a:pPr lvl="2"/>
            <a:endParaRPr lang="tr-TR" dirty="0"/>
          </a:p>
          <a:p>
            <a:pPr lvl="2"/>
            <a:endParaRPr lang="tr-TR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172200" y="1138481"/>
            <a:ext cx="5183188" cy="823912"/>
          </a:xfrm>
        </p:spPr>
        <p:txBody>
          <a:bodyPr>
            <a:normAutofit/>
          </a:bodyPr>
          <a:lstStyle/>
          <a:p>
            <a:r>
              <a:rPr lang="en-US" sz="2800" dirty="0"/>
              <a:t>Non-task Based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172200" y="2205731"/>
            <a:ext cx="5715000" cy="43529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Human</a:t>
            </a:r>
          </a:p>
          <a:p>
            <a:pPr lvl="1"/>
            <a:r>
              <a:rPr lang="en-US" dirty="0"/>
              <a:t>Turn-based appropriateness (WOCHAT)</a:t>
            </a:r>
          </a:p>
          <a:p>
            <a:pPr lvl="1"/>
            <a:r>
              <a:rPr lang="en-US" dirty="0"/>
              <a:t>Turn-based p</a:t>
            </a:r>
            <a:r>
              <a:rPr lang="tr-TR" dirty="0" err="1"/>
              <a:t>airwise</a:t>
            </a:r>
            <a:r>
              <a:rPr lang="tr-TR" dirty="0"/>
              <a:t> (</a:t>
            </a:r>
            <a:r>
              <a:rPr lang="tr-TR" dirty="0" err="1"/>
              <a:t>Li</a:t>
            </a:r>
            <a:r>
              <a:rPr lang="tr-TR" dirty="0"/>
              <a:t> et al. 2016a, </a:t>
            </a:r>
            <a:r>
              <a:rPr lang="tr-TR" dirty="0" err="1"/>
              <a:t>Vinyals</a:t>
            </a:r>
            <a:r>
              <a:rPr lang="tr-TR" dirty="0"/>
              <a:t> &amp; Le, 2015)</a:t>
            </a:r>
          </a:p>
          <a:p>
            <a:pPr lvl="1"/>
            <a:r>
              <a:rPr lang="tr-TR" dirty="0"/>
              <a:t>Self-</a:t>
            </a:r>
            <a:r>
              <a:rPr lang="tr-TR" dirty="0" err="1"/>
              <a:t>reported</a:t>
            </a:r>
            <a:r>
              <a:rPr lang="tr-TR" dirty="0"/>
              <a:t> User </a:t>
            </a:r>
            <a:r>
              <a:rPr lang="tr-TR" dirty="0" err="1"/>
              <a:t>Engagement</a:t>
            </a:r>
            <a:r>
              <a:rPr lang="tr-TR" dirty="0"/>
              <a:t> (</a:t>
            </a:r>
            <a:r>
              <a:rPr lang="tr-TR" dirty="0" err="1"/>
              <a:t>Yu</a:t>
            </a:r>
            <a:r>
              <a:rPr lang="tr-TR" dirty="0"/>
              <a:t> et al., 2016)</a:t>
            </a:r>
          </a:p>
          <a:p>
            <a:r>
              <a:rPr lang="tr-TR" dirty="0" err="1"/>
              <a:t>Automatic</a:t>
            </a:r>
            <a:endParaRPr lang="tr-TR" dirty="0"/>
          </a:p>
          <a:p>
            <a:pPr lvl="1"/>
            <a:r>
              <a:rPr lang="tr-TR" dirty="0"/>
              <a:t>Word-</a:t>
            </a:r>
            <a:r>
              <a:rPr lang="tr-TR" dirty="0" err="1"/>
              <a:t>based</a:t>
            </a:r>
            <a:r>
              <a:rPr lang="tr-TR" dirty="0"/>
              <a:t> </a:t>
            </a:r>
            <a:r>
              <a:rPr lang="tr-TR" dirty="0" err="1"/>
              <a:t>similarity</a:t>
            </a:r>
            <a:r>
              <a:rPr lang="tr-TR" dirty="0"/>
              <a:t> BLEU, METEOR, ROUGE </a:t>
            </a:r>
            <a:r>
              <a:rPr lang="tr-TR" dirty="0" err="1"/>
              <a:t>etc</a:t>
            </a:r>
            <a:r>
              <a:rPr lang="tr-TR" dirty="0"/>
              <a:t>. (</a:t>
            </a:r>
            <a:r>
              <a:rPr lang="tr-TR" dirty="0" err="1"/>
              <a:t>most</a:t>
            </a:r>
            <a:r>
              <a:rPr lang="tr-TR" dirty="0"/>
              <a:t>) </a:t>
            </a:r>
          </a:p>
          <a:p>
            <a:pPr lvl="1"/>
            <a:r>
              <a:rPr lang="tr-TR" dirty="0" err="1"/>
              <a:t>Perplexity</a:t>
            </a:r>
            <a:r>
              <a:rPr lang="tr-TR" dirty="0"/>
              <a:t> (</a:t>
            </a:r>
            <a:r>
              <a:rPr lang="tr-TR" dirty="0" err="1"/>
              <a:t>Vinyals</a:t>
            </a:r>
            <a:r>
              <a:rPr lang="tr-TR" dirty="0"/>
              <a:t> &amp; Le 2015)</a:t>
            </a:r>
          </a:p>
          <a:p>
            <a:pPr lvl="1"/>
            <a:r>
              <a:rPr lang="tr-TR" dirty="0" err="1"/>
              <a:t>Next</a:t>
            </a:r>
            <a:r>
              <a:rPr lang="tr-TR" dirty="0"/>
              <a:t> </a:t>
            </a:r>
            <a:r>
              <a:rPr lang="tr-TR" dirty="0" err="1"/>
              <a:t>utterance</a:t>
            </a:r>
            <a:r>
              <a:rPr lang="tr-TR" dirty="0"/>
              <a:t> </a:t>
            </a:r>
            <a:r>
              <a:rPr lang="tr-TR" dirty="0" err="1"/>
              <a:t>classification</a:t>
            </a:r>
            <a:r>
              <a:rPr lang="tr-TR" dirty="0"/>
              <a:t> (</a:t>
            </a:r>
            <a:r>
              <a:rPr lang="tr-TR" dirty="0" err="1"/>
              <a:t>Lowe</a:t>
            </a:r>
            <a:r>
              <a:rPr lang="tr-TR" dirty="0"/>
              <a:t> et al., 2015)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5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96BDC8-38C4-46ED-9D17-19E4293D39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4271" y="1436134"/>
            <a:ext cx="11430000" cy="242316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400" dirty="0"/>
              <a:t>Human evaluation</a:t>
            </a:r>
          </a:p>
          <a:p>
            <a:pPr lvl="1"/>
            <a:r>
              <a:rPr lang="en-US" dirty="0"/>
              <a:t>Expert judges (WOCHAT, Alexa)</a:t>
            </a:r>
          </a:p>
          <a:p>
            <a:pPr lvl="1"/>
            <a:r>
              <a:rPr lang="en-US" dirty="0"/>
              <a:t>Crowd-sourced (non-expert) judgments (DBDC)</a:t>
            </a:r>
          </a:p>
          <a:p>
            <a:r>
              <a:rPr lang="en-US" sz="2400" dirty="0"/>
              <a:t>Automated evaluation</a:t>
            </a:r>
          </a:p>
          <a:p>
            <a:pPr lvl="1"/>
            <a:r>
              <a:rPr lang="en-US" dirty="0"/>
              <a:t>Adapt metrics from other fields (e.g. BLEU, PP)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E332DD-5CC1-4E94-97C1-BE02C9354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Approaches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76709C-F3D7-4BFB-AB09-DE5AD31AC706}"/>
              </a:ext>
            </a:extLst>
          </p:cNvPr>
          <p:cNvGrpSpPr/>
          <p:nvPr/>
        </p:nvGrpSpPr>
        <p:grpSpPr>
          <a:xfrm>
            <a:off x="2102360" y="3202241"/>
            <a:ext cx="8941512" cy="2582338"/>
            <a:chOff x="1043264" y="3328107"/>
            <a:chExt cx="9935014" cy="286926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47135A6-0873-4AF4-88AC-7F8340987153}"/>
                </a:ext>
              </a:extLst>
            </p:cNvPr>
            <p:cNvGrpSpPr/>
            <p:nvPr/>
          </p:nvGrpSpPr>
          <p:grpSpPr>
            <a:xfrm>
              <a:off x="1150328" y="4269993"/>
              <a:ext cx="1589107" cy="522711"/>
              <a:chOff x="1150328" y="4293096"/>
              <a:chExt cx="1589107" cy="522711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49ED922-2F7D-426C-8464-88BD66DB5ACA}"/>
                  </a:ext>
                </a:extLst>
              </p:cNvPr>
              <p:cNvSpPr/>
              <p:nvPr/>
            </p:nvSpPr>
            <p:spPr>
              <a:xfrm>
                <a:off x="1150328" y="4300093"/>
                <a:ext cx="648072" cy="51571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82296" rtlCol="0" anchor="ctr" anchorCtr="1"/>
              <a:lstStyle/>
              <a:p>
                <a:pPr algn="ctr"/>
                <a:r>
                  <a:rPr lang="en-US" sz="1620" dirty="0">
                    <a:solidFill>
                      <a:schemeClr val="tx1"/>
                    </a:solidFill>
                  </a:rPr>
                  <a:t>S</a:t>
                </a:r>
                <a:r>
                  <a:rPr lang="en-US" sz="2520" i="1" baseline="-25000" dirty="0">
                    <a:solidFill>
                      <a:schemeClr val="tx1"/>
                    </a:solidFill>
                  </a:rPr>
                  <a:t>1</a:t>
                </a:r>
                <a:endParaRPr lang="en-US" sz="1620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51EFD08-0EC8-43C8-A42A-58335191FAB3}"/>
                  </a:ext>
                </a:extLst>
              </p:cNvPr>
              <p:cNvSpPr/>
              <p:nvPr/>
            </p:nvSpPr>
            <p:spPr>
              <a:xfrm>
                <a:off x="2091363" y="4293096"/>
                <a:ext cx="648072" cy="51571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82296" rtlCol="0" anchor="ctr" anchorCtr="1"/>
              <a:lstStyle/>
              <a:p>
                <a:pPr algn="ctr"/>
                <a:r>
                  <a:rPr lang="en-US" sz="1620" dirty="0">
                    <a:solidFill>
                      <a:schemeClr val="tx1"/>
                    </a:solidFill>
                  </a:rPr>
                  <a:t>U</a:t>
                </a:r>
                <a:r>
                  <a:rPr lang="en-US" sz="2520" i="1" baseline="-25000" dirty="0">
                    <a:solidFill>
                      <a:schemeClr val="tx1"/>
                    </a:solidFill>
                  </a:rPr>
                  <a:t>1</a:t>
                </a:r>
                <a:endParaRPr lang="en-US" sz="1620" i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49221EE9-E4EB-4776-93AE-20F73D19060B}"/>
                  </a:ext>
                </a:extLst>
              </p:cNvPr>
              <p:cNvCxnSpPr>
                <a:stCxn id="32" idx="3"/>
                <a:endCxn id="33" idx="1"/>
              </p:cNvCxnSpPr>
              <p:nvPr/>
            </p:nvCxnSpPr>
            <p:spPr>
              <a:xfrm flipV="1">
                <a:off x="1798400" y="4550953"/>
                <a:ext cx="292963" cy="69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A731395-884D-4CD1-9B00-F5F2F40848B6}"/>
                </a:ext>
              </a:extLst>
            </p:cNvPr>
            <p:cNvCxnSpPr>
              <a:stCxn id="33" idx="3"/>
              <a:endCxn id="25" idx="1"/>
            </p:cNvCxnSpPr>
            <p:nvPr/>
          </p:nvCxnSpPr>
          <p:spPr>
            <a:xfrm>
              <a:off x="2739435" y="4527850"/>
              <a:ext cx="1469563" cy="6997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26CEFF1-34C2-4941-8FE2-7CBE99CE64B4}"/>
                </a:ext>
              </a:extLst>
            </p:cNvPr>
            <p:cNvGrpSpPr/>
            <p:nvPr/>
          </p:nvGrpSpPr>
          <p:grpSpPr>
            <a:xfrm>
              <a:off x="4208998" y="4269993"/>
              <a:ext cx="3471178" cy="522711"/>
              <a:chOff x="3032398" y="4293096"/>
              <a:chExt cx="3471178" cy="522711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0F30962-8D89-4D54-A827-A45168683274}"/>
                  </a:ext>
                </a:extLst>
              </p:cNvPr>
              <p:cNvSpPr/>
              <p:nvPr/>
            </p:nvSpPr>
            <p:spPr>
              <a:xfrm>
                <a:off x="3032398" y="4300093"/>
                <a:ext cx="648072" cy="51571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82296" rtlCol="0" anchor="ctr" anchorCtr="1"/>
              <a:lstStyle/>
              <a:p>
                <a:pPr algn="ctr"/>
                <a:r>
                  <a:rPr lang="en-US" sz="1620" dirty="0">
                    <a:solidFill>
                      <a:schemeClr val="tx1"/>
                    </a:solidFill>
                  </a:rPr>
                  <a:t>S</a:t>
                </a:r>
                <a:r>
                  <a:rPr lang="en-US" sz="2520" i="1" baseline="-25000" dirty="0">
                    <a:solidFill>
                      <a:schemeClr val="tx1"/>
                    </a:solidFill>
                  </a:rPr>
                  <a:t>i-1</a:t>
                </a:r>
                <a:endParaRPr lang="en-US" sz="1620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676A8CD-CAC9-425A-95C1-15B5DAA4EBF4}"/>
                  </a:ext>
                </a:extLst>
              </p:cNvPr>
              <p:cNvSpPr/>
              <p:nvPr/>
            </p:nvSpPr>
            <p:spPr>
              <a:xfrm>
                <a:off x="3973433" y="4300093"/>
                <a:ext cx="648072" cy="51571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82296" rtlCol="0" anchor="ctr" anchorCtr="1"/>
              <a:lstStyle/>
              <a:p>
                <a:pPr algn="ctr"/>
                <a:r>
                  <a:rPr lang="en-US" sz="1620" dirty="0">
                    <a:solidFill>
                      <a:schemeClr val="tx1"/>
                    </a:solidFill>
                  </a:rPr>
                  <a:t>U</a:t>
                </a:r>
                <a:r>
                  <a:rPr lang="en-US" sz="2520" i="1" baseline="-25000" dirty="0">
                    <a:solidFill>
                      <a:schemeClr val="tx1"/>
                    </a:solidFill>
                  </a:rPr>
                  <a:t>i-1</a:t>
                </a:r>
                <a:endParaRPr lang="en-US" sz="1620" i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5E8078B9-5701-46C1-A698-4727A433AC8A}"/>
                  </a:ext>
                </a:extLst>
              </p:cNvPr>
              <p:cNvCxnSpPr>
                <a:stCxn id="25" idx="3"/>
                <a:endCxn id="26" idx="1"/>
              </p:cNvCxnSpPr>
              <p:nvPr/>
            </p:nvCxnSpPr>
            <p:spPr>
              <a:xfrm>
                <a:off x="3680470" y="4557950"/>
                <a:ext cx="29296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3A52FC1A-4EAA-42E9-BE5C-76CC07D03D17}"/>
                  </a:ext>
                </a:extLst>
              </p:cNvPr>
              <p:cNvCxnSpPr>
                <a:stCxn id="26" idx="3"/>
                <a:endCxn id="29" idx="1"/>
              </p:cNvCxnSpPr>
              <p:nvPr/>
            </p:nvCxnSpPr>
            <p:spPr>
              <a:xfrm flipV="1">
                <a:off x="4621505" y="4550953"/>
                <a:ext cx="292963" cy="6997"/>
              </a:xfrm>
              <a:prstGeom prst="straightConnector1">
                <a:avLst/>
              </a:prstGeom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706BE49-5E7F-4F76-BF5C-8228078C411B}"/>
                  </a:ext>
                </a:extLst>
              </p:cNvPr>
              <p:cNvSpPr/>
              <p:nvPr/>
            </p:nvSpPr>
            <p:spPr>
              <a:xfrm>
                <a:off x="4914468" y="4293096"/>
                <a:ext cx="648072" cy="51571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82296" rtlCol="0" anchor="ctr" anchorCtr="1"/>
              <a:lstStyle/>
              <a:p>
                <a:pPr algn="ctr"/>
                <a:r>
                  <a:rPr lang="en-US" sz="1620" dirty="0">
                    <a:solidFill>
                      <a:schemeClr val="tx1"/>
                    </a:solidFill>
                  </a:rPr>
                  <a:t>S</a:t>
                </a:r>
                <a:r>
                  <a:rPr lang="en-US" sz="2520" i="1" baseline="-25000" dirty="0">
                    <a:solidFill>
                      <a:schemeClr val="tx1"/>
                    </a:solidFill>
                  </a:rPr>
                  <a:t>i</a:t>
                </a:r>
                <a:endParaRPr lang="en-US" sz="1620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3020F1F-F2ED-4A45-9CAB-A9D647D42580}"/>
                  </a:ext>
                </a:extLst>
              </p:cNvPr>
              <p:cNvSpPr/>
              <p:nvPr/>
            </p:nvSpPr>
            <p:spPr>
              <a:xfrm>
                <a:off x="5855504" y="4300093"/>
                <a:ext cx="648072" cy="51571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82296" rtlCol="0" anchor="ctr" anchorCtr="1"/>
              <a:lstStyle/>
              <a:p>
                <a:pPr algn="ctr"/>
                <a:r>
                  <a:rPr lang="en-US" sz="1620" dirty="0">
                    <a:solidFill>
                      <a:schemeClr val="tx1"/>
                    </a:solidFill>
                  </a:rPr>
                  <a:t>U</a:t>
                </a:r>
                <a:r>
                  <a:rPr lang="en-US" sz="2520" i="1" baseline="-25000" dirty="0">
                    <a:solidFill>
                      <a:schemeClr val="tx1"/>
                    </a:solidFill>
                  </a:rPr>
                  <a:t>i</a:t>
                </a:r>
                <a:endParaRPr lang="en-US" sz="1620" i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3C3BDCB9-022C-45FE-BFE3-AD99D3C3F280}"/>
                  </a:ext>
                </a:extLst>
              </p:cNvPr>
              <p:cNvCxnSpPr>
                <a:stCxn id="29" idx="3"/>
                <a:endCxn id="30" idx="1"/>
              </p:cNvCxnSpPr>
              <p:nvPr/>
            </p:nvCxnSpPr>
            <p:spPr>
              <a:xfrm>
                <a:off x="5562540" y="4550953"/>
                <a:ext cx="292964" cy="69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EB42F10-B312-4228-97FA-A0B865AD5E5B}"/>
                </a:ext>
              </a:extLst>
            </p:cNvPr>
            <p:cNvGrpSpPr/>
            <p:nvPr/>
          </p:nvGrpSpPr>
          <p:grpSpPr>
            <a:xfrm>
              <a:off x="7680176" y="4534847"/>
              <a:ext cx="2592288" cy="1486441"/>
              <a:chOff x="7680176" y="4534847"/>
              <a:chExt cx="2592288" cy="148644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AFA063-CF6B-4A79-AAD9-C2108EE8DFE7}"/>
                  </a:ext>
                </a:extLst>
              </p:cNvPr>
              <p:cNvSpPr/>
              <p:nvPr/>
            </p:nvSpPr>
            <p:spPr>
              <a:xfrm>
                <a:off x="9014792" y="4895974"/>
                <a:ext cx="648072" cy="5157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82296" rtlCol="0" anchor="ctr" anchorCtr="1"/>
              <a:lstStyle/>
              <a:p>
                <a:pPr algn="ctr"/>
                <a:r>
                  <a:rPr lang="en-US" sz="1620" dirty="0" err="1">
                    <a:solidFill>
                      <a:schemeClr val="tx1"/>
                    </a:solidFill>
                  </a:rPr>
                  <a:t>U</a:t>
                </a:r>
                <a:r>
                  <a:rPr lang="en-US" sz="2520" i="1" baseline="-25000" dirty="0" err="1">
                    <a:solidFill>
                      <a:schemeClr val="tx1"/>
                    </a:solidFill>
                  </a:rPr>
                  <a:t>j</a:t>
                </a:r>
                <a:endParaRPr lang="en-US" sz="1620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F6DF252-A209-4F5D-9A84-6541E103B5C9}"/>
                  </a:ext>
                </a:extLst>
              </p:cNvPr>
              <p:cNvSpPr/>
              <p:nvPr/>
            </p:nvSpPr>
            <p:spPr>
              <a:xfrm>
                <a:off x="9167192" y="5048374"/>
                <a:ext cx="648072" cy="5157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82296" rtlCol="0" anchor="ctr" anchorCtr="1"/>
              <a:lstStyle/>
              <a:p>
                <a:pPr algn="ctr"/>
                <a:r>
                  <a:rPr lang="en-US" sz="1620" dirty="0" err="1">
                    <a:solidFill>
                      <a:schemeClr val="tx1"/>
                    </a:solidFill>
                  </a:rPr>
                  <a:t>U</a:t>
                </a:r>
                <a:r>
                  <a:rPr lang="en-US" sz="2520" i="1" baseline="-25000" dirty="0" err="1">
                    <a:solidFill>
                      <a:schemeClr val="tx1"/>
                    </a:solidFill>
                  </a:rPr>
                  <a:t>j</a:t>
                </a:r>
                <a:endParaRPr lang="en-US" sz="1620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4556B45-C919-4876-BC9A-63BA64FFC144}"/>
                  </a:ext>
                </a:extLst>
              </p:cNvPr>
              <p:cNvSpPr/>
              <p:nvPr/>
            </p:nvSpPr>
            <p:spPr>
              <a:xfrm>
                <a:off x="9319592" y="5200774"/>
                <a:ext cx="648072" cy="5157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82296" rtlCol="0" anchor="ctr" anchorCtr="1"/>
              <a:lstStyle/>
              <a:p>
                <a:pPr algn="ctr"/>
                <a:r>
                  <a:rPr lang="en-US" sz="1620" dirty="0" err="1">
                    <a:solidFill>
                      <a:schemeClr val="tx1"/>
                    </a:solidFill>
                  </a:rPr>
                  <a:t>U</a:t>
                </a:r>
                <a:r>
                  <a:rPr lang="en-US" sz="2520" i="1" baseline="-25000" dirty="0" err="1">
                    <a:solidFill>
                      <a:schemeClr val="tx1"/>
                    </a:solidFill>
                  </a:rPr>
                  <a:t>j</a:t>
                </a:r>
                <a:endParaRPr lang="en-US" sz="1620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82CF39C-55A9-4634-8B43-A908C7BEEBA2}"/>
                  </a:ext>
                </a:extLst>
              </p:cNvPr>
              <p:cNvSpPr/>
              <p:nvPr/>
            </p:nvSpPr>
            <p:spPr>
              <a:xfrm>
                <a:off x="9471992" y="5353174"/>
                <a:ext cx="648072" cy="5157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82296" rtlCol="0" anchor="ctr" anchorCtr="1"/>
              <a:lstStyle/>
              <a:p>
                <a:pPr algn="ctr"/>
                <a:r>
                  <a:rPr lang="en-US" sz="1620" dirty="0" err="1">
                    <a:solidFill>
                      <a:schemeClr val="tx1"/>
                    </a:solidFill>
                  </a:rPr>
                  <a:t>U</a:t>
                </a:r>
                <a:r>
                  <a:rPr lang="en-US" sz="2520" i="1" baseline="-25000" dirty="0" err="1">
                    <a:solidFill>
                      <a:schemeClr val="tx1"/>
                    </a:solidFill>
                  </a:rPr>
                  <a:t>j</a:t>
                </a:r>
                <a:endParaRPr lang="en-US" sz="1620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B431265-EBA7-4F0C-841F-ED8A554BC120}"/>
                  </a:ext>
                </a:extLst>
              </p:cNvPr>
              <p:cNvSpPr/>
              <p:nvPr/>
            </p:nvSpPr>
            <p:spPr>
              <a:xfrm>
                <a:off x="9624392" y="5505574"/>
                <a:ext cx="648072" cy="5157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82296" rtlCol="0" anchor="ctr" anchorCtr="1"/>
              <a:lstStyle/>
              <a:p>
                <a:pPr algn="ctr"/>
                <a:r>
                  <a:rPr lang="en-US" sz="1620" dirty="0" err="1">
                    <a:solidFill>
                      <a:schemeClr val="tx1"/>
                    </a:solidFill>
                  </a:rPr>
                  <a:t>H</a:t>
                </a:r>
                <a:r>
                  <a:rPr lang="en-US" sz="2520" i="1" baseline="-25000" dirty="0" err="1">
                    <a:solidFill>
                      <a:schemeClr val="tx1"/>
                    </a:solidFill>
                  </a:rPr>
                  <a:t>j</a:t>
                </a:r>
                <a:endParaRPr lang="en-US" sz="1620" i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4" name="Connector: Curved 23">
                <a:extLst>
                  <a:ext uri="{FF2B5EF4-FFF2-40B4-BE49-F238E27FC236}">
                    <a16:creationId xmlns:a16="http://schemas.microsoft.com/office/drawing/2014/main" id="{23AB4348-C46B-4D00-9268-AD11BF73FEBA}"/>
                  </a:ext>
                </a:extLst>
              </p:cNvPr>
              <p:cNvCxnSpPr>
                <a:stCxn id="30" idx="3"/>
                <a:endCxn id="19" idx="0"/>
              </p:cNvCxnSpPr>
              <p:nvPr/>
            </p:nvCxnSpPr>
            <p:spPr>
              <a:xfrm>
                <a:off x="7680176" y="4534847"/>
                <a:ext cx="1658652" cy="361127"/>
              </a:xfrm>
              <a:prstGeom prst="curvedConnector2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76DD474-5D00-437A-88D8-082D1B03D677}"/>
                </a:ext>
              </a:extLst>
            </p:cNvPr>
            <p:cNvGrpSpPr/>
            <p:nvPr/>
          </p:nvGrpSpPr>
          <p:grpSpPr>
            <a:xfrm>
              <a:off x="1043264" y="5455411"/>
              <a:ext cx="6669984" cy="741961"/>
              <a:chOff x="1043264" y="4949098"/>
              <a:chExt cx="6997520" cy="741961"/>
            </a:xfrm>
          </p:grpSpPr>
          <p:sp>
            <p:nvSpPr>
              <p:cNvPr id="17" name="Left Brace 16">
                <a:extLst>
                  <a:ext uri="{FF2B5EF4-FFF2-40B4-BE49-F238E27FC236}">
                    <a16:creationId xmlns:a16="http://schemas.microsoft.com/office/drawing/2014/main" id="{7FE9A6ED-D52B-481C-A9CE-188E7024CF69}"/>
                  </a:ext>
                </a:extLst>
              </p:cNvPr>
              <p:cNvSpPr/>
              <p:nvPr/>
            </p:nvSpPr>
            <p:spPr>
              <a:xfrm rot="16200000" flipV="1">
                <a:off x="4347080" y="1645282"/>
                <a:ext cx="389887" cy="6997520"/>
              </a:xfrm>
              <a:prstGeom prst="leftBrace">
                <a:avLst>
                  <a:gd name="adj1" fmla="val 32136"/>
                  <a:gd name="adj2" fmla="val 50871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2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73AEE66-2B6E-4306-B1B9-06007C8B3492}"/>
                  </a:ext>
                </a:extLst>
              </p:cNvPr>
              <p:cNvSpPr txBox="1"/>
              <p:nvPr/>
            </p:nvSpPr>
            <p:spPr>
              <a:xfrm>
                <a:off x="4095325" y="5301209"/>
                <a:ext cx="2182874" cy="3898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80" dirty="0">
                    <a:latin typeface="Arial" panose="020B0604020202020204" pitchFamily="34" charset="0"/>
                    <a:cs typeface="Arial" panose="020B0604020202020204" pitchFamily="34" charset="0"/>
                  </a:rPr>
                  <a:t>Human [wholistic]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C194D0C-4708-47A9-B79A-55BA925F7914}"/>
                </a:ext>
              </a:extLst>
            </p:cNvPr>
            <p:cNvGrpSpPr/>
            <p:nvPr/>
          </p:nvGrpSpPr>
          <p:grpSpPr>
            <a:xfrm>
              <a:off x="4208998" y="4872898"/>
              <a:ext cx="3504250" cy="718750"/>
              <a:chOff x="4208998" y="4872898"/>
              <a:chExt cx="3504250" cy="718750"/>
            </a:xfrm>
          </p:grpSpPr>
          <p:sp>
            <p:nvSpPr>
              <p:cNvPr id="15" name="Left Brace 14">
                <a:extLst>
                  <a:ext uri="{FF2B5EF4-FFF2-40B4-BE49-F238E27FC236}">
                    <a16:creationId xmlns:a16="http://schemas.microsoft.com/office/drawing/2014/main" id="{1373B5A3-3E39-43C8-B39B-CB4837DC5B00}"/>
                  </a:ext>
                </a:extLst>
              </p:cNvPr>
              <p:cNvSpPr/>
              <p:nvPr/>
            </p:nvSpPr>
            <p:spPr>
              <a:xfrm rot="16200000" flipV="1">
                <a:off x="5766179" y="3315717"/>
                <a:ext cx="389887" cy="3504250"/>
              </a:xfrm>
              <a:prstGeom prst="leftBrace">
                <a:avLst>
                  <a:gd name="adj1" fmla="val 32136"/>
                  <a:gd name="adj2" fmla="val 50871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2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2204B06-415D-4D12-85BF-79AF4CC22206}"/>
                  </a:ext>
                </a:extLst>
              </p:cNvPr>
              <p:cNvSpPr txBox="1"/>
              <p:nvPr/>
            </p:nvSpPr>
            <p:spPr>
              <a:xfrm>
                <a:off x="5501007" y="5212057"/>
                <a:ext cx="2207799" cy="3795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20" dirty="0"/>
                  <a:t>Human [turn by turn]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E7722FE-85ED-4D0A-99EC-FAFCAE58B3DE}"/>
                </a:ext>
              </a:extLst>
            </p:cNvPr>
            <p:cNvGrpSpPr/>
            <p:nvPr/>
          </p:nvGrpSpPr>
          <p:grpSpPr>
            <a:xfrm>
              <a:off x="7032104" y="3328107"/>
              <a:ext cx="3946174" cy="761718"/>
              <a:chOff x="7032104" y="3328107"/>
              <a:chExt cx="3946174" cy="761718"/>
            </a:xfrm>
          </p:grpSpPr>
          <p:sp>
            <p:nvSpPr>
              <p:cNvPr id="13" name="Left Brace 12">
                <a:extLst>
                  <a:ext uri="{FF2B5EF4-FFF2-40B4-BE49-F238E27FC236}">
                    <a16:creationId xmlns:a16="http://schemas.microsoft.com/office/drawing/2014/main" id="{569F0947-EFFA-4F68-97FC-07FB9B32AD86}"/>
                  </a:ext>
                </a:extLst>
              </p:cNvPr>
              <p:cNvSpPr/>
              <p:nvPr/>
            </p:nvSpPr>
            <p:spPr>
              <a:xfrm rot="5400000" flipV="1">
                <a:off x="8457341" y="2274701"/>
                <a:ext cx="389887" cy="3240361"/>
              </a:xfrm>
              <a:prstGeom prst="leftBrace">
                <a:avLst>
                  <a:gd name="adj1" fmla="val 32136"/>
                  <a:gd name="adj2" fmla="val 50871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20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F2F1CFE-73A3-4063-B118-44601251EE86}"/>
                  </a:ext>
                </a:extLst>
              </p:cNvPr>
              <p:cNvSpPr txBox="1"/>
              <p:nvPr/>
            </p:nvSpPr>
            <p:spPr>
              <a:xfrm>
                <a:off x="8404211" y="3328107"/>
                <a:ext cx="2574067" cy="3898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80" dirty="0">
                    <a:latin typeface="Arial" panose="020B0604020202020204" pitchFamily="34" charset="0"/>
                    <a:cs typeface="Arial" panose="020B0604020202020204" pitchFamily="34" charset="0"/>
                  </a:rPr>
                  <a:t>Auto [</a:t>
                </a:r>
                <a:r>
                  <a:rPr lang="en-US" sz="168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wrt</a:t>
                </a:r>
                <a:r>
                  <a:rPr lang="en-US" sz="1680" dirty="0">
                    <a:latin typeface="Arial" panose="020B0604020202020204" pitchFamily="34" charset="0"/>
                    <a:cs typeface="Arial" panose="020B0604020202020204" pitchFamily="34" charset="0"/>
                  </a:rPr>
                  <a:t> reference(s)]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039762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FB91C4-7503-6D4E-8254-413C6EA5E204}"/>
              </a:ext>
            </a:extLst>
          </p:cNvPr>
          <p:cNvGrpSpPr/>
          <p:nvPr/>
        </p:nvGrpSpPr>
        <p:grpSpPr>
          <a:xfrm>
            <a:off x="2133600" y="1776501"/>
            <a:ext cx="7567448" cy="4483290"/>
            <a:chOff x="2133600" y="1603503"/>
            <a:chExt cx="7567448" cy="4483290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555BF19A-B3FB-0D46-9AC5-BC731F9784E8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0" y="3079531"/>
              <a:ext cx="7567448" cy="0"/>
            </a:xfrm>
            <a:prstGeom prst="straightConnector1">
              <a:avLst/>
            </a:prstGeom>
            <a:ln w="1809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601A603-E70A-9A47-B0C6-7B6ECF011A5D}"/>
                </a:ext>
              </a:extLst>
            </p:cNvPr>
            <p:cNvCxnSpPr/>
            <p:nvPr/>
          </p:nvCxnSpPr>
          <p:spPr>
            <a:xfrm>
              <a:off x="3052119" y="2743200"/>
              <a:ext cx="0" cy="68580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352C4A-33BB-3744-AC28-C635AB08E166}"/>
                </a:ext>
              </a:extLst>
            </p:cNvPr>
            <p:cNvSpPr txBox="1"/>
            <p:nvPr/>
          </p:nvSpPr>
          <p:spPr>
            <a:xfrm>
              <a:off x="2368694" y="3778469"/>
              <a:ext cx="129599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Automatic</a:t>
              </a:r>
            </a:p>
            <a:p>
              <a:r>
                <a:rPr lang="en-US" dirty="0"/>
                <a:t>Speech</a:t>
              </a:r>
            </a:p>
            <a:p>
              <a:r>
                <a:rPr lang="en-US" dirty="0"/>
                <a:t>Recognition</a:t>
              </a:r>
            </a:p>
            <a:p>
              <a:endParaRPr lang="en-US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65C848B-4AAA-A74F-AC61-A56714D91593}"/>
                </a:ext>
              </a:extLst>
            </p:cNvPr>
            <p:cNvCxnSpPr/>
            <p:nvPr/>
          </p:nvCxnSpPr>
          <p:spPr>
            <a:xfrm>
              <a:off x="4600832" y="2736631"/>
              <a:ext cx="0" cy="68580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46A02A9-1081-FB45-BCC8-5887AB753739}"/>
                </a:ext>
              </a:extLst>
            </p:cNvPr>
            <p:cNvSpPr txBox="1"/>
            <p:nvPr/>
          </p:nvSpPr>
          <p:spPr>
            <a:xfrm>
              <a:off x="3917407" y="3780777"/>
              <a:ext cx="12150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Machine </a:t>
              </a:r>
            </a:p>
            <a:p>
              <a:r>
                <a:rPr lang="en-US" dirty="0"/>
                <a:t>Translation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2463C90-D72F-D24B-A3FE-5D731A42F3A0}"/>
                </a:ext>
              </a:extLst>
            </p:cNvPr>
            <p:cNvCxnSpPr/>
            <p:nvPr/>
          </p:nvCxnSpPr>
          <p:spPr>
            <a:xfrm>
              <a:off x="6540844" y="2736631"/>
              <a:ext cx="0" cy="68580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BAB1A3-714F-4348-B759-69A2FEB93066}"/>
                </a:ext>
              </a:extLst>
            </p:cNvPr>
            <p:cNvSpPr txBox="1"/>
            <p:nvPr/>
          </p:nvSpPr>
          <p:spPr>
            <a:xfrm>
              <a:off x="5743767" y="3778469"/>
              <a:ext cx="1594154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Text</a:t>
              </a:r>
            </a:p>
            <a:p>
              <a:r>
                <a:rPr lang="en-US" dirty="0"/>
                <a:t>Simplification </a:t>
              </a:r>
            </a:p>
            <a:p>
              <a:endParaRPr lang="en-US" dirty="0"/>
            </a:p>
            <a:p>
              <a:r>
                <a:rPr lang="en-US" dirty="0"/>
                <a:t>Sentence </a:t>
              </a:r>
            </a:p>
            <a:p>
              <a:r>
                <a:rPr lang="en-US" dirty="0"/>
                <a:t>Compression</a:t>
              </a:r>
            </a:p>
            <a:p>
              <a:endParaRPr lang="en-US" dirty="0"/>
            </a:p>
            <a:p>
              <a:r>
                <a:rPr lang="en-US" dirty="0"/>
                <a:t>Abstractive</a:t>
              </a:r>
            </a:p>
            <a:p>
              <a:r>
                <a:rPr lang="en-US" dirty="0"/>
                <a:t>Summarization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DE4D00-33DF-E741-B850-6770EF9DD776}"/>
                </a:ext>
              </a:extLst>
            </p:cNvPr>
            <p:cNvSpPr txBox="1"/>
            <p:nvPr/>
          </p:nvSpPr>
          <p:spPr>
            <a:xfrm>
              <a:off x="2333267" y="1604557"/>
              <a:ext cx="136684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1-to-1 </a:t>
              </a:r>
            </a:p>
            <a:p>
              <a:r>
                <a:rPr lang="en-US" dirty="0"/>
                <a:t>Syntactically</a:t>
              </a:r>
            </a:p>
            <a:p>
              <a:r>
                <a:rPr lang="en-US" dirty="0"/>
                <a:t>and </a:t>
              </a:r>
            </a:p>
            <a:p>
              <a:r>
                <a:rPr lang="en-US" dirty="0"/>
                <a:t>Semantically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9EBDCF-D486-2346-AE54-DF2A11CD0C51}"/>
                </a:ext>
              </a:extLst>
            </p:cNvPr>
            <p:cNvSpPr/>
            <p:nvPr/>
          </p:nvSpPr>
          <p:spPr>
            <a:xfrm>
              <a:off x="3917408" y="1603503"/>
              <a:ext cx="136684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1-to-1</a:t>
              </a:r>
            </a:p>
            <a:p>
              <a:r>
                <a:rPr lang="en-US" dirty="0"/>
                <a:t>Semantically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AF1AFF-179D-5C4C-82CE-9035A9FD179E}"/>
                </a:ext>
              </a:extLst>
            </p:cNvPr>
            <p:cNvSpPr txBox="1"/>
            <p:nvPr/>
          </p:nvSpPr>
          <p:spPr>
            <a:xfrm>
              <a:off x="5857419" y="1603503"/>
              <a:ext cx="13668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1-to-Some</a:t>
              </a:r>
            </a:p>
            <a:p>
              <a:r>
                <a:rPr lang="en-US" dirty="0"/>
                <a:t>Semantically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EA66363-F04D-9645-A38A-9038038DD38D}"/>
                </a:ext>
              </a:extLst>
            </p:cNvPr>
            <p:cNvCxnSpPr/>
            <p:nvPr/>
          </p:nvCxnSpPr>
          <p:spPr>
            <a:xfrm>
              <a:off x="8509687" y="2736631"/>
              <a:ext cx="0" cy="68580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1D9F46-FE1E-C24C-97A4-C2B42E0D1AB0}"/>
                </a:ext>
              </a:extLst>
            </p:cNvPr>
            <p:cNvSpPr txBox="1"/>
            <p:nvPr/>
          </p:nvSpPr>
          <p:spPr>
            <a:xfrm>
              <a:off x="7826262" y="1603503"/>
              <a:ext cx="13668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1-to-Many</a:t>
              </a:r>
            </a:p>
            <a:p>
              <a:r>
                <a:rPr lang="en-US" dirty="0"/>
                <a:t>Semantically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FE5FF4-0DB5-B044-9B28-97EC6C6A165A}"/>
                </a:ext>
              </a:extLst>
            </p:cNvPr>
            <p:cNvSpPr txBox="1"/>
            <p:nvPr/>
          </p:nvSpPr>
          <p:spPr>
            <a:xfrm>
              <a:off x="7889388" y="3780777"/>
              <a:ext cx="12405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Dialog</a:t>
              </a:r>
            </a:p>
            <a:p>
              <a:r>
                <a:rPr lang="en-US" dirty="0"/>
                <a:t>Generation</a:t>
              </a: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755E4DEF-8A62-41AC-BABA-8E98211DC7B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References for Automatic Evaluation</a:t>
            </a:r>
          </a:p>
        </p:txBody>
      </p:sp>
    </p:spTree>
    <p:extLst>
      <p:ext uri="{BB962C8B-B14F-4D97-AF65-F5344CB8AC3E}">
        <p14:creationId xmlns:p14="http://schemas.microsoft.com/office/powerpoint/2010/main" val="854420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7E7F1-36E5-E741-89AA-47691951D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80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AI with AI conversations: </a:t>
            </a:r>
            <a:r>
              <a:rPr lang="en-US" dirty="0" err="1"/>
              <a:t>Cleverbot</a:t>
            </a:r>
            <a:r>
              <a:rPr lang="en-US" dirty="0"/>
              <a:t> (Carpenter, 2011)</a:t>
            </a:r>
          </a:p>
        </p:txBody>
      </p:sp>
      <p:pic>
        <p:nvPicPr>
          <p:cNvPr id="4" name="AI vs. AI. Two chatbots talking to each other">
            <a:hlinkClick r:id="" action="ppaction://media"/>
            <a:extLst>
              <a:ext uri="{FF2B5EF4-FFF2-40B4-BE49-F238E27FC236}">
                <a16:creationId xmlns:a16="http://schemas.microsoft.com/office/drawing/2014/main" id="{BEC15118-B299-5442-B3EF-0EEC4B92EB5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86840" y="1447365"/>
            <a:ext cx="9418320" cy="529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9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Title 1">
            <a:extLst>
              <a:ext uri="{FF2B5EF4-FFF2-40B4-BE49-F238E27FC236}">
                <a16:creationId xmlns:a16="http://schemas.microsoft.com/office/drawing/2014/main" id="{381C6600-1D96-1143-90FF-2B8D6CE720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Are We Worried about Evaluation?</a:t>
            </a:r>
          </a:p>
        </p:txBody>
      </p:sp>
      <p:sp>
        <p:nvSpPr>
          <p:cNvPr id="107522" name="Content Placeholder 2">
            <a:extLst>
              <a:ext uri="{FF2B5EF4-FFF2-40B4-BE49-F238E27FC236}">
                <a16:creationId xmlns:a16="http://schemas.microsoft.com/office/drawing/2014/main" id="{6FF0ED65-DE6A-DB4E-961A-380B9D33C1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en-US" dirty="0"/>
              <a:t>Tournaments in machine learning and machine translation led to large advances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en-US" sz="1200" dirty="0"/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en-US" dirty="0"/>
              <a:t>Amazon Alexa Prize – largely infeasible for academic scale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</p:txBody>
      </p:sp>
      <p:pic>
        <p:nvPicPr>
          <p:cNvPr id="112643" name="Picture 1">
            <a:extLst>
              <a:ext uri="{FF2B5EF4-FFF2-40B4-BE49-F238E27FC236}">
                <a16:creationId xmlns:a16="http://schemas.microsoft.com/office/drawing/2014/main" id="{B9869317-4CC1-484B-B75D-06FBA676E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100" y="3654425"/>
            <a:ext cx="7804150" cy="320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10038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Title 1">
            <a:extLst>
              <a:ext uri="{FF2B5EF4-FFF2-40B4-BE49-F238E27FC236}">
                <a16:creationId xmlns:a16="http://schemas.microsoft.com/office/drawing/2014/main" id="{7C7E720C-6EBA-A843-9932-358EC6305B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 dirty="0"/>
              <a:t>Current Automatic Metrics Weakly Correlate with Human Judgements</a:t>
            </a:r>
          </a:p>
        </p:txBody>
      </p:sp>
      <p:sp>
        <p:nvSpPr>
          <p:cNvPr id="114690" name="Content Placeholder 2">
            <a:extLst>
              <a:ext uri="{FF2B5EF4-FFF2-40B4-BE49-F238E27FC236}">
                <a16:creationId xmlns:a16="http://schemas.microsoft.com/office/drawing/2014/main" id="{54F7045A-363D-6546-BD35-CDEC51E37D7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778000"/>
            <a:ext cx="10515600" cy="4351338"/>
          </a:xfrm>
        </p:spPr>
        <p:txBody>
          <a:bodyPr/>
          <a:lstStyle/>
          <a:p>
            <a:pPr marL="457200" lvl="1" indent="0" eaLnBrk="1" hangingPunct="1">
              <a:buFont typeface="Arial" panose="020B0604020202020204" pitchFamily="34" charset="0"/>
              <a:buNone/>
            </a:pPr>
            <a:r>
              <a:rPr lang="en-US" altLang="en-US"/>
              <a:t>BLEU / METEOR / ROUGE ~ do not correlate with human judgement </a:t>
            </a:r>
          </a:p>
          <a:p>
            <a:pPr marL="457200" lvl="1" indent="0" eaLnBrk="1" hangingPunct="1">
              <a:buFont typeface="Arial" panose="020B0604020202020204" pitchFamily="34" charset="0"/>
              <a:buNone/>
            </a:pPr>
            <a:r>
              <a:rPr lang="en-US" altLang="en-US"/>
              <a:t>[Liu et al., 2017; Lowe et al., 2017]</a:t>
            </a:r>
          </a:p>
        </p:txBody>
      </p:sp>
      <p:pic>
        <p:nvPicPr>
          <p:cNvPr id="114691" name="Picture 8">
            <a:extLst>
              <a:ext uri="{FF2B5EF4-FFF2-40B4-BE49-F238E27FC236}">
                <a16:creationId xmlns:a16="http://schemas.microsoft.com/office/drawing/2014/main" id="{4F90E78F-B88B-9C46-A3DE-482CA2121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61"/>
          <a:stretch>
            <a:fillRect/>
          </a:stretch>
        </p:blipFill>
        <p:spPr bwMode="auto">
          <a:xfrm>
            <a:off x="609600" y="2690813"/>
            <a:ext cx="10502900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178CE0-FA9D-C545-BF2A-9F1C48FDDBA6}"/>
              </a:ext>
            </a:extLst>
          </p:cNvPr>
          <p:cNvSpPr txBox="1"/>
          <p:nvPr/>
        </p:nvSpPr>
        <p:spPr>
          <a:xfrm>
            <a:off x="9987358" y="6543146"/>
            <a:ext cx="2204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Figures from Liu et al., 2017</a:t>
            </a:r>
          </a:p>
        </p:txBody>
      </p:sp>
    </p:spTree>
    <p:extLst>
      <p:ext uri="{BB962C8B-B14F-4D97-AF65-F5344CB8AC3E}">
        <p14:creationId xmlns:p14="http://schemas.microsoft.com/office/powerpoint/2010/main" val="38291250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Title 1">
            <a:extLst>
              <a:ext uri="{FF2B5EF4-FFF2-40B4-BE49-F238E27FC236}">
                <a16:creationId xmlns:a16="http://schemas.microsoft.com/office/drawing/2014/main" id="{8B15DEA3-7255-564D-9656-5E580E7497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/>
              <a:t>Dialog Evaluation Metrics are an Active Area of Research</a:t>
            </a:r>
          </a:p>
        </p:txBody>
      </p:sp>
      <p:sp>
        <p:nvSpPr>
          <p:cNvPr id="116738" name="Content Placeholder 2">
            <a:extLst>
              <a:ext uri="{FF2B5EF4-FFF2-40B4-BE49-F238E27FC236}">
                <a16:creationId xmlns:a16="http://schemas.microsoft.com/office/drawing/2014/main" id="{ED11AF5A-57A9-D348-B62B-E0990DEA6E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886903"/>
            <a:ext cx="10515600" cy="4351337"/>
          </a:xfrm>
        </p:spPr>
        <p:txBody>
          <a:bodyPr/>
          <a:lstStyle/>
          <a:p>
            <a:pPr marL="457200" lvl="1" indent="0" eaLnBrk="1" hangingPunct="1">
              <a:buFont typeface="Arial" panose="020B0604020202020204" pitchFamily="34" charset="0"/>
              <a:buNone/>
            </a:pPr>
            <a:r>
              <a:rPr lang="en-US" altLang="en-US" sz="2800" dirty="0"/>
              <a:t>BLEU / METEOR / ROUGE ~ do not correlate with human judgement </a:t>
            </a:r>
          </a:p>
          <a:p>
            <a:pPr marL="457200" lvl="1" indent="0" eaLnBrk="1" hangingPunct="1">
              <a:buFont typeface="Arial" panose="020B0604020202020204" pitchFamily="34" charset="0"/>
              <a:buNone/>
            </a:pPr>
            <a:r>
              <a:rPr lang="en-US" altLang="en-US" sz="2800" dirty="0"/>
              <a:t>[Liu et al., 2017; Lowe et al., 2017]</a:t>
            </a:r>
            <a:endParaRPr lang="en-US" altLang="en-US" sz="2600" dirty="0"/>
          </a:p>
          <a:p>
            <a:pPr marL="457200" lvl="1" indent="0" eaLnBrk="1" hangingPunct="1">
              <a:buFont typeface="Arial" panose="020B0604020202020204" pitchFamily="34" charset="0"/>
              <a:buNone/>
            </a:pPr>
            <a:endParaRPr lang="en-US" altLang="en-US" dirty="0"/>
          </a:p>
          <a:p>
            <a:pPr marL="457200" lvl="1" indent="0" eaLnBrk="1" hangingPunct="1">
              <a:buFont typeface="Arial" panose="020B0604020202020204" pitchFamily="34" charset="0"/>
              <a:buNone/>
            </a:pPr>
            <a:r>
              <a:rPr lang="en-US" altLang="en-US" dirty="0"/>
              <a:t>Sentence embedding based metrics</a:t>
            </a:r>
          </a:p>
          <a:p>
            <a:pPr marL="914400" lvl="2" indent="0" eaLnBrk="1" hangingPunct="1">
              <a:buFont typeface="Arial" panose="020B0604020202020204" pitchFamily="34" charset="0"/>
              <a:buNone/>
            </a:pPr>
            <a:r>
              <a:rPr lang="en-US" altLang="en-US" dirty="0"/>
              <a:t>ADEM  [Lowe, et al., 2017]</a:t>
            </a:r>
          </a:p>
          <a:p>
            <a:pPr marL="914400" lvl="2" indent="0" eaLnBrk="1" hangingPunct="1">
              <a:buFont typeface="Arial" panose="020B0604020202020204" pitchFamily="34" charset="0"/>
              <a:buNone/>
            </a:pPr>
            <a:r>
              <a:rPr lang="en-US" altLang="en-US" dirty="0"/>
              <a:t>RUBER [Toa, et al., 2017]</a:t>
            </a:r>
          </a:p>
          <a:p>
            <a:pPr marL="914400" lvl="2" indent="0" eaLnBrk="1" hangingPunct="1">
              <a:buFont typeface="Arial" panose="020B0604020202020204" pitchFamily="34" charset="0"/>
              <a:buNone/>
            </a:pPr>
            <a:r>
              <a:rPr lang="en-US" altLang="en-US" dirty="0"/>
              <a:t>Greedy word embeddings [Liu et al.,2017]</a:t>
            </a:r>
          </a:p>
          <a:p>
            <a:pPr marL="914400" lvl="2" indent="0" eaLnBrk="1" hangingPunct="1">
              <a:buFont typeface="Arial" panose="020B0604020202020204" pitchFamily="34" charset="0"/>
              <a:buNone/>
            </a:pPr>
            <a:endParaRPr lang="en-US" altLang="en-US" dirty="0"/>
          </a:p>
          <a:p>
            <a:pPr marL="457200" lvl="1" indent="0" eaLnBrk="1" hangingPunct="1">
              <a:buFont typeface="Arial" panose="020B0604020202020204" pitchFamily="34" charset="0"/>
              <a:buNone/>
            </a:pPr>
            <a:r>
              <a:rPr lang="en-US" altLang="en-US" sz="3200" dirty="0"/>
              <a:t>Human evaluation is still the gold standard</a:t>
            </a:r>
          </a:p>
          <a:p>
            <a:pPr marL="914400" lvl="2" indent="0" eaLnBrk="1" hangingPunct="1">
              <a:buFont typeface="Arial" panose="020B0604020202020204" pitchFamily="34" charset="0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948110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Title 1">
            <a:extLst>
              <a:ext uri="{FF2B5EF4-FFF2-40B4-BE49-F238E27FC236}">
                <a16:creationId xmlns:a16="http://schemas.microsoft.com/office/drawing/2014/main" id="{93D2DAF3-4B51-AC49-ADF0-DD43046091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25500" y="0"/>
            <a:ext cx="10515600" cy="1325563"/>
          </a:xfrm>
        </p:spPr>
        <p:txBody>
          <a:bodyPr/>
          <a:lstStyle/>
          <a:p>
            <a:pPr algn="ctr" eaLnBrk="1" hangingPunct="1"/>
            <a:r>
              <a:rPr lang="en-US" altLang="en-US"/>
              <a:t>Interactive Evaluation of Chatbots Requires a Lot of Data == Expensive</a:t>
            </a:r>
          </a:p>
        </p:txBody>
      </p:sp>
      <p:pic>
        <p:nvPicPr>
          <p:cNvPr id="118786" name="Picture 3">
            <a:extLst>
              <a:ext uri="{FF2B5EF4-FFF2-40B4-BE49-F238E27FC236}">
                <a16:creationId xmlns:a16="http://schemas.microsoft.com/office/drawing/2014/main" id="{1E845883-C1AE-5B4A-A19F-916120578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625"/>
          <a:stretch>
            <a:fillRect/>
          </a:stretch>
        </p:blipFill>
        <p:spPr bwMode="auto">
          <a:xfrm>
            <a:off x="825500" y="1325563"/>
            <a:ext cx="10517188" cy="496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A0115052-D6F0-8D46-B313-FFB37581D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60289" y="2332386"/>
            <a:ext cx="10350249" cy="4146333"/>
          </a:xfrm>
        </p:spPr>
      </p:pic>
    </p:spTree>
    <p:extLst>
      <p:ext uri="{BB962C8B-B14F-4D97-AF65-F5344CB8AC3E}">
        <p14:creationId xmlns:p14="http://schemas.microsoft.com/office/powerpoint/2010/main" val="28627521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Title 1">
            <a:extLst>
              <a:ext uri="{FF2B5EF4-FFF2-40B4-BE49-F238E27FC236}">
                <a16:creationId xmlns:a16="http://schemas.microsoft.com/office/drawing/2014/main" id="{1EA83911-C24A-724A-89D3-A34A690DCD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25500" y="114300"/>
            <a:ext cx="10515600" cy="1325563"/>
          </a:xfrm>
        </p:spPr>
        <p:txBody>
          <a:bodyPr/>
          <a:lstStyle/>
          <a:p>
            <a:pPr algn="ctr" eaLnBrk="1" hangingPunct="1"/>
            <a:r>
              <a:rPr lang="en-US" altLang="en-US"/>
              <a:t>Comparing Single Utterances is More Effective than Comparing Conversations</a:t>
            </a:r>
          </a:p>
        </p:txBody>
      </p:sp>
      <p:sp>
        <p:nvSpPr>
          <p:cNvPr id="119810" name="TextBox 6">
            <a:extLst>
              <a:ext uri="{FF2B5EF4-FFF2-40B4-BE49-F238E27FC236}">
                <a16:creationId xmlns:a16="http://schemas.microsoft.com/office/drawing/2014/main" id="{60BE7B84-A864-0242-96E2-44DBCB07C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500" y="2187575"/>
            <a:ext cx="9474200" cy="369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Before starting we will show you an example.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/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For example, you may be given the conversation: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/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/>
              <a:t>hey, what’s up?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/>
              <a:t>hey, want to go to the movies tonight?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/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Your task is to choose the most appropriate response: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/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/>
              <a:t>A: sure that sounds great! what movie do you want to see?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/>
              <a:t>B: i know that was hilarious!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/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Response A is clearly a better answer, as it specifically addresses the question asked in the context. </a:t>
            </a:r>
          </a:p>
        </p:txBody>
      </p:sp>
    </p:spTree>
    <p:extLst>
      <p:ext uri="{BB962C8B-B14F-4D97-AF65-F5344CB8AC3E}">
        <p14:creationId xmlns:p14="http://schemas.microsoft.com/office/powerpoint/2010/main" val="22169556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0095F-8F9B-BE47-AAB2-CFBBCB26C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263"/>
            <a:ext cx="10515600" cy="2852737"/>
          </a:xfrm>
        </p:spPr>
        <p:txBody>
          <a:bodyPr/>
          <a:lstStyle/>
          <a:p>
            <a:pPr algn="ctr"/>
            <a:r>
              <a:rPr lang="en-US" dirty="0"/>
              <a:t>Ethical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9EDF7-A920-A446-880F-B27FA94854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019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5E602-A196-0E48-9A26-7731A8EA5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Privacy</a:t>
            </a:r>
          </a:p>
        </p:txBody>
      </p:sp>
      <p:pic>
        <p:nvPicPr>
          <p:cNvPr id="4" name="Amazon Echo shared Oregon family's private audio Amazon confirms (CNET News)">
            <a:hlinkClick r:id="" action="ppaction://media"/>
            <a:extLst>
              <a:ext uri="{FF2B5EF4-FFF2-40B4-BE49-F238E27FC236}">
                <a16:creationId xmlns:a16="http://schemas.microsoft.com/office/drawing/2014/main" id="{A4678646-F505-BD4D-AA90-76E71B6EC9FE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75631" y="1535836"/>
            <a:ext cx="8440738" cy="47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5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C49F9-2C06-8F46-844F-B19E21188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Privacy: Training on User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310C6-25D0-294E-B0D0-6DE072A1B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1803400"/>
            <a:ext cx="8534400" cy="3225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Accidental information leakage</a:t>
            </a:r>
          </a:p>
          <a:p>
            <a:pPr lvl="1"/>
            <a:r>
              <a:rPr lang="en-US" sz="2800" dirty="0"/>
              <a:t>“Computer, turn on the lights – answers the phone – Hi, yes, my password is...”</a:t>
            </a:r>
          </a:p>
          <a:p>
            <a:r>
              <a:rPr lang="en-US" dirty="0"/>
              <a:t>Henderson simulate this</a:t>
            </a:r>
          </a:p>
          <a:p>
            <a:pPr lvl="1"/>
            <a:r>
              <a:rPr lang="en-US" dirty="0"/>
              <a:t>Add 10 input-output keypairs to dialog training data</a:t>
            </a:r>
          </a:p>
          <a:p>
            <a:pPr lvl="1"/>
            <a:r>
              <a:rPr lang="en-US" dirty="0"/>
              <a:t>Train a seq2seq model on data</a:t>
            </a:r>
          </a:p>
          <a:p>
            <a:pPr lvl="1"/>
            <a:r>
              <a:rPr lang="en-US" dirty="0"/>
              <a:t>Given a key, could 100% of the time get system to respond with secret info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6E6F69-2216-C746-A7C3-0AB473FA8D0F}"/>
              </a:ext>
            </a:extLst>
          </p:cNvPr>
          <p:cNvSpPr txBox="1"/>
          <p:nvPr/>
        </p:nvSpPr>
        <p:spPr>
          <a:xfrm>
            <a:off x="2173310" y="5712084"/>
            <a:ext cx="7123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Peter Henderson, </a:t>
            </a:r>
            <a:r>
              <a:rPr lang="en-US" dirty="0" err="1"/>
              <a:t>Koustuv</a:t>
            </a:r>
            <a:r>
              <a:rPr lang="en-US" dirty="0"/>
              <a:t> Sinha, Nicolas </a:t>
            </a:r>
            <a:r>
              <a:rPr lang="en-US" dirty="0" err="1"/>
              <a:t>Angelard-Gontier</a:t>
            </a:r>
            <a:r>
              <a:rPr lang="en-US" dirty="0"/>
              <a:t>, Nan Rosemary </a:t>
            </a:r>
            <a:r>
              <a:rPr lang="en-US" dirty="0" err="1"/>
              <a:t>Ke</a:t>
            </a:r>
            <a:r>
              <a:rPr lang="en-US" dirty="0"/>
              <a:t>, Genevieve Fried, Ryan Lowe, and Joelle </a:t>
            </a:r>
            <a:r>
              <a:rPr lang="en-US" dirty="0" err="1"/>
              <a:t>Pineau</a:t>
            </a:r>
            <a:r>
              <a:rPr lang="en-US" dirty="0"/>
              <a:t>. 2018. Ethical Challenges in Data-Driven Dialogue Systems. In 2018 AAAI/ACM Conference on AI, Ethics, and Society (AIES ’18), </a:t>
            </a:r>
          </a:p>
        </p:txBody>
      </p:sp>
    </p:spTree>
    <p:extLst>
      <p:ext uri="{BB962C8B-B14F-4D97-AF65-F5344CB8AC3E}">
        <p14:creationId xmlns:p14="http://schemas.microsoft.com/office/powerpoint/2010/main" val="30681840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59C19-C51B-664E-BAAC-2D38B8E56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Safety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CD406-C0D3-0B40-940E-48D45C38B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Chatbots for mental health</a:t>
            </a:r>
          </a:p>
          <a:p>
            <a:pPr lvl="1"/>
            <a:r>
              <a:rPr lang="en-US" sz="3200" dirty="0"/>
              <a:t>Extremely important not to say the wrong thing</a:t>
            </a:r>
          </a:p>
          <a:p>
            <a:r>
              <a:rPr lang="en-US" sz="3600" dirty="0"/>
              <a:t>In-vehicle conversational agents</a:t>
            </a:r>
          </a:p>
          <a:p>
            <a:pPr lvl="1"/>
            <a:r>
              <a:rPr lang="en-US" sz="3200" dirty="0"/>
              <a:t>Must be aware of environment, driver's level of attention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E10D89-84DA-B844-8F58-5CACD668EDDB}"/>
              </a:ext>
            </a:extLst>
          </p:cNvPr>
          <p:cNvSpPr txBox="1"/>
          <p:nvPr/>
        </p:nvSpPr>
        <p:spPr>
          <a:xfrm>
            <a:off x="2173310" y="5712084"/>
            <a:ext cx="7123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Peter Henderson, </a:t>
            </a:r>
            <a:r>
              <a:rPr lang="en-US" dirty="0" err="1"/>
              <a:t>Koustuv</a:t>
            </a:r>
            <a:r>
              <a:rPr lang="en-US" dirty="0"/>
              <a:t> Sinha, Nicolas </a:t>
            </a:r>
            <a:r>
              <a:rPr lang="en-US" dirty="0" err="1"/>
              <a:t>Angelard-Gontier</a:t>
            </a:r>
            <a:r>
              <a:rPr lang="en-US" dirty="0"/>
              <a:t>, Nan Rosemary </a:t>
            </a:r>
            <a:r>
              <a:rPr lang="en-US" dirty="0" err="1"/>
              <a:t>Ke</a:t>
            </a:r>
            <a:r>
              <a:rPr lang="en-US" dirty="0"/>
              <a:t>, Genevieve Fried, Ryan Lowe, and Joelle </a:t>
            </a:r>
            <a:r>
              <a:rPr lang="en-US" dirty="0" err="1"/>
              <a:t>Pineau</a:t>
            </a:r>
            <a:r>
              <a:rPr lang="en-US" dirty="0"/>
              <a:t>. 2018. Ethical Challenges in Data-Driven Dialogue Systems. In 2018 AAAI/ACM Conference on AI, Ethics, and Society (AIES ’18), </a:t>
            </a:r>
          </a:p>
        </p:txBody>
      </p:sp>
    </p:spTree>
    <p:extLst>
      <p:ext uri="{BB962C8B-B14F-4D97-AF65-F5344CB8AC3E}">
        <p14:creationId xmlns:p14="http://schemas.microsoft.com/office/powerpoint/2010/main" val="10696629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B309D-5C0E-D741-ADF2-145E3363B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508000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/>
              <a:t>Female Conversational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6D8D4-95F0-3C4C-AF30-37FC50DFC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1981200"/>
            <a:ext cx="8534400" cy="4267200"/>
          </a:xfrm>
        </p:spPr>
        <p:txBody>
          <a:bodyPr/>
          <a:lstStyle/>
          <a:p>
            <a:r>
              <a:rPr lang="en-US" dirty="0"/>
              <a:t>Chatbots overwhelmingly given female names</a:t>
            </a:r>
          </a:p>
          <a:p>
            <a:pPr lvl="1"/>
            <a:r>
              <a:rPr lang="en-US" dirty="0"/>
              <a:t>likely perpetuating the stereotype of a subservient female servant </a:t>
            </a:r>
          </a:p>
          <a:p>
            <a:r>
              <a:rPr lang="en-US" dirty="0"/>
              <a:t>Chatbots often respond coyly or inappropriately to sexual harassment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599C19-54AC-224F-BC93-DF0CE6BC2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080" y="4267200"/>
            <a:ext cx="5974080" cy="136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47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599B81-E436-3E47-99B6-F0A2D6142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557" y="1124464"/>
            <a:ext cx="9962496" cy="59559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37CE1D-0FE5-CC4E-85F2-E5005BF9E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Challenges for 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22702943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C49F9-2C06-8F46-844F-B19E21188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228600"/>
            <a:ext cx="7467600" cy="990600"/>
          </a:xfrm>
        </p:spPr>
        <p:txBody>
          <a:bodyPr/>
          <a:lstStyle/>
          <a:p>
            <a:r>
              <a:rPr lang="en-US" dirty="0"/>
              <a:t>Bias in Training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310C6-25D0-294E-B0D0-6DE072A1B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4920" y="1356360"/>
            <a:ext cx="9662160" cy="3246120"/>
          </a:xfrm>
        </p:spPr>
        <p:txBody>
          <a:bodyPr>
            <a:noAutofit/>
          </a:bodyPr>
          <a:lstStyle/>
          <a:p>
            <a:r>
              <a:rPr lang="en-US" dirty="0"/>
              <a:t>Henderson </a:t>
            </a:r>
            <a:r>
              <a:rPr lang="en-US" i="1" dirty="0"/>
              <a:t>et al. </a:t>
            </a:r>
            <a:r>
              <a:rPr lang="en-US" dirty="0"/>
              <a:t>ran hate-speech and bias detectors on standard training sets for dialogue systems:</a:t>
            </a:r>
          </a:p>
          <a:p>
            <a:pPr lvl="1"/>
            <a:r>
              <a:rPr lang="en-US" sz="2800" dirty="0"/>
              <a:t>Twitter</a:t>
            </a:r>
          </a:p>
          <a:p>
            <a:pPr lvl="1"/>
            <a:r>
              <a:rPr lang="en-US" sz="2800" dirty="0"/>
              <a:t>Reddit politics</a:t>
            </a:r>
          </a:p>
          <a:p>
            <a:pPr lvl="1"/>
            <a:r>
              <a:rPr lang="en-US" sz="2800" dirty="0"/>
              <a:t>Cornell Movie Dialogue Corpus</a:t>
            </a:r>
          </a:p>
          <a:p>
            <a:pPr lvl="1"/>
            <a:r>
              <a:rPr lang="en-US" sz="2800" dirty="0"/>
              <a:t>Ubuntu Dialogue Corpus</a:t>
            </a:r>
          </a:p>
          <a:p>
            <a:r>
              <a:rPr lang="en-US" dirty="0"/>
              <a:t>Found bias and hate-speech</a:t>
            </a:r>
          </a:p>
          <a:p>
            <a:pPr lvl="1"/>
            <a:r>
              <a:rPr lang="en-US" sz="2800" dirty="0"/>
              <a:t>in training data</a:t>
            </a:r>
          </a:p>
          <a:p>
            <a:pPr lvl="1"/>
            <a:r>
              <a:rPr lang="en-US" sz="2800" dirty="0"/>
              <a:t>In dialogue models trained on the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6E6F69-2216-C746-A7C3-0AB473FA8D0F}"/>
              </a:ext>
            </a:extLst>
          </p:cNvPr>
          <p:cNvSpPr txBox="1"/>
          <p:nvPr/>
        </p:nvSpPr>
        <p:spPr>
          <a:xfrm>
            <a:off x="2706710" y="5661244"/>
            <a:ext cx="78453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Peter Henderson, </a:t>
            </a:r>
            <a:r>
              <a:rPr lang="en-US" dirty="0" err="1"/>
              <a:t>Koustuv</a:t>
            </a:r>
            <a:r>
              <a:rPr lang="en-US" dirty="0"/>
              <a:t> Sinha, Nicolas </a:t>
            </a:r>
            <a:r>
              <a:rPr lang="en-US" dirty="0" err="1"/>
              <a:t>Angelard-Gontier</a:t>
            </a:r>
            <a:r>
              <a:rPr lang="en-US" dirty="0"/>
              <a:t>, Nan Rosemary </a:t>
            </a:r>
            <a:r>
              <a:rPr lang="en-US" dirty="0" err="1"/>
              <a:t>Ke</a:t>
            </a:r>
            <a:r>
              <a:rPr lang="en-US" dirty="0"/>
              <a:t>, Genevieve Fried, Ryan Lowe, and Joelle </a:t>
            </a:r>
            <a:r>
              <a:rPr lang="en-US" dirty="0" err="1"/>
              <a:t>Pineau</a:t>
            </a:r>
            <a:r>
              <a:rPr lang="en-US" dirty="0"/>
              <a:t>. 2018. Ethical Challenges in Data-Driven Dialogue Systems. In 2018 AAAI/ACM Conference on AI, Ethics, and Society (AIES ’18), </a:t>
            </a:r>
          </a:p>
        </p:txBody>
      </p:sp>
    </p:spTree>
    <p:extLst>
      <p:ext uri="{BB962C8B-B14F-4D97-AF65-F5344CB8AC3E}">
        <p14:creationId xmlns:p14="http://schemas.microsoft.com/office/powerpoint/2010/main" val="361451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353CB6-CD36-FD4C-B48D-40A9220EF3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71" b="26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92677A-D8C8-0342-82FC-0B1D5DEF63EF}"/>
              </a:ext>
            </a:extLst>
          </p:cNvPr>
          <p:cNvSpPr/>
          <p:nvPr/>
        </p:nvSpPr>
        <p:spPr>
          <a:xfrm>
            <a:off x="11231880" y="6370320"/>
            <a:ext cx="457200" cy="24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437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423F0-FA99-2641-B75C-18C85C37D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Challenges for Conversational Agents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1F507AC-1BAA-6F45-BF38-8B6CB617AC29}"/>
              </a:ext>
            </a:extLst>
          </p:cNvPr>
          <p:cNvSpPr/>
          <p:nvPr/>
        </p:nvSpPr>
        <p:spPr>
          <a:xfrm>
            <a:off x="2076450" y="1592263"/>
            <a:ext cx="8026400" cy="1257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1BA1F6-3CA4-3E41-9424-3C4B45A540F1}"/>
              </a:ext>
            </a:extLst>
          </p:cNvPr>
          <p:cNvSpPr/>
          <p:nvPr/>
        </p:nvSpPr>
        <p:spPr>
          <a:xfrm>
            <a:off x="2432050" y="1674813"/>
            <a:ext cx="1549400" cy="11049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Content</a:t>
            </a:r>
          </a:p>
          <a:p>
            <a:pPr algn="ctr"/>
            <a:r>
              <a:rPr lang="en-US" sz="2200" dirty="0"/>
              <a:t>/</a:t>
            </a:r>
          </a:p>
          <a:p>
            <a:pPr algn="ctr"/>
            <a:r>
              <a:rPr lang="en-US" sz="2200" dirty="0"/>
              <a:t>Context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5F06EB7-297D-C64E-95CF-957F4589D435}"/>
              </a:ext>
            </a:extLst>
          </p:cNvPr>
          <p:cNvSpPr/>
          <p:nvPr/>
        </p:nvSpPr>
        <p:spPr>
          <a:xfrm>
            <a:off x="4337050" y="1674813"/>
            <a:ext cx="1549400" cy="11049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Personality &amp;</a:t>
            </a:r>
          </a:p>
          <a:p>
            <a:pPr algn="ctr"/>
            <a:r>
              <a:rPr lang="en-US" sz="2200" dirty="0"/>
              <a:t>Persona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FE34098-1BAA-E448-9C96-6B94A4616FEA}"/>
              </a:ext>
            </a:extLst>
          </p:cNvPr>
          <p:cNvSpPr/>
          <p:nvPr/>
        </p:nvSpPr>
        <p:spPr>
          <a:xfrm>
            <a:off x="6223000" y="1674813"/>
            <a:ext cx="1549400" cy="11049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Emotion</a:t>
            </a:r>
          </a:p>
          <a:p>
            <a:pPr algn="ctr"/>
            <a:r>
              <a:rPr lang="en-US" sz="2200" dirty="0"/>
              <a:t>&amp;</a:t>
            </a:r>
          </a:p>
          <a:p>
            <a:pPr algn="ctr"/>
            <a:r>
              <a:rPr lang="en-US" sz="2200" dirty="0"/>
              <a:t>Sentiment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8746AC4-414C-4E45-A8BD-53DD323B580D}"/>
              </a:ext>
            </a:extLst>
          </p:cNvPr>
          <p:cNvSpPr/>
          <p:nvPr/>
        </p:nvSpPr>
        <p:spPr>
          <a:xfrm>
            <a:off x="8108950" y="1674813"/>
            <a:ext cx="1549400" cy="11049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Behavior</a:t>
            </a:r>
          </a:p>
          <a:p>
            <a:pPr algn="ctr"/>
            <a:r>
              <a:rPr lang="en-US" sz="2200" dirty="0"/>
              <a:t>&amp;</a:t>
            </a:r>
          </a:p>
          <a:p>
            <a:pPr algn="ctr"/>
            <a:r>
              <a:rPr lang="en-US" sz="2200" dirty="0"/>
              <a:t>Strategy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14CE32-F508-1444-B2DB-F4D8968DAB7C}"/>
              </a:ext>
            </a:extLst>
          </p:cNvPr>
          <p:cNvSpPr/>
          <p:nvPr/>
        </p:nvSpPr>
        <p:spPr>
          <a:xfrm>
            <a:off x="2000250" y="4901970"/>
            <a:ext cx="8197850" cy="13765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4918D2F-CF34-854E-B133-C997832D19FE}"/>
              </a:ext>
            </a:extLst>
          </p:cNvPr>
          <p:cNvSpPr/>
          <p:nvPr/>
        </p:nvSpPr>
        <p:spPr>
          <a:xfrm>
            <a:off x="2231263" y="4957763"/>
            <a:ext cx="1874774" cy="5969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Named Entity Recognition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654DBAB-3E36-B34E-B154-0773D0938A53}"/>
              </a:ext>
            </a:extLst>
          </p:cNvPr>
          <p:cNvSpPr/>
          <p:nvPr/>
        </p:nvSpPr>
        <p:spPr>
          <a:xfrm>
            <a:off x="2231263" y="5618163"/>
            <a:ext cx="1874774" cy="5969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Entity Linking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B9076F4-05FF-1344-9832-61FCE9F5A65D}"/>
              </a:ext>
            </a:extLst>
          </p:cNvPr>
          <p:cNvSpPr/>
          <p:nvPr/>
        </p:nvSpPr>
        <p:spPr>
          <a:xfrm>
            <a:off x="4174363" y="4957763"/>
            <a:ext cx="1874774" cy="5969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Domain/Topic</a:t>
            </a:r>
          </a:p>
          <a:p>
            <a:pPr algn="ctr"/>
            <a:r>
              <a:rPr lang="en-US" dirty="0"/>
              <a:t>Intent Detection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272A5DF-3AA4-7E42-89A1-E40443AFBC7A}"/>
              </a:ext>
            </a:extLst>
          </p:cNvPr>
          <p:cNvSpPr/>
          <p:nvPr/>
        </p:nvSpPr>
        <p:spPr>
          <a:xfrm>
            <a:off x="4174363" y="5618163"/>
            <a:ext cx="1874774" cy="5969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Natural Language Generation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AC6F07A-B644-F343-8F73-9EAE46D66A29}"/>
              </a:ext>
            </a:extLst>
          </p:cNvPr>
          <p:cNvSpPr/>
          <p:nvPr/>
        </p:nvSpPr>
        <p:spPr>
          <a:xfrm>
            <a:off x="6104763" y="4957763"/>
            <a:ext cx="1874774" cy="5969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Sentiment/Emotion Detection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73F5874-DA45-224B-B1A5-D6278972C8E9}"/>
              </a:ext>
            </a:extLst>
          </p:cNvPr>
          <p:cNvSpPr/>
          <p:nvPr/>
        </p:nvSpPr>
        <p:spPr>
          <a:xfrm>
            <a:off x="6104763" y="5618163"/>
            <a:ext cx="1874774" cy="5969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Personalization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065BD16-4376-4E47-B69F-CC532EF858CD}"/>
              </a:ext>
            </a:extLst>
          </p:cNvPr>
          <p:cNvSpPr/>
          <p:nvPr/>
        </p:nvSpPr>
        <p:spPr>
          <a:xfrm>
            <a:off x="8028813" y="4957763"/>
            <a:ext cx="1874774" cy="5969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Knowledge &amp; Reasoning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BB8D6AB-42F9-9447-AC19-C90C19D0038B}"/>
              </a:ext>
            </a:extLst>
          </p:cNvPr>
          <p:cNvSpPr/>
          <p:nvPr/>
        </p:nvSpPr>
        <p:spPr>
          <a:xfrm>
            <a:off x="8028813" y="5618163"/>
            <a:ext cx="1874774" cy="5969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00" dirty="0"/>
              <a:t>Dialog Planning &amp; Context Modelling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7B3AE6-0225-0142-9CCA-FAA49590C726}"/>
              </a:ext>
            </a:extLst>
          </p:cNvPr>
          <p:cNvSpPr/>
          <p:nvPr/>
        </p:nvSpPr>
        <p:spPr>
          <a:xfrm>
            <a:off x="2313304" y="3579813"/>
            <a:ext cx="2193290" cy="66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Semantics</a:t>
            </a: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1B6A31EF-635B-F541-A675-21261FE8C20A}"/>
              </a:ext>
            </a:extLst>
          </p:cNvPr>
          <p:cNvSpPr/>
          <p:nvPr/>
        </p:nvSpPr>
        <p:spPr>
          <a:xfrm>
            <a:off x="3167634" y="4335462"/>
            <a:ext cx="484632" cy="5085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769B93AC-FF86-F44A-A869-AD66C36F915E}"/>
              </a:ext>
            </a:extLst>
          </p:cNvPr>
          <p:cNvSpPr/>
          <p:nvPr/>
        </p:nvSpPr>
        <p:spPr>
          <a:xfrm rot="10800000">
            <a:off x="3167634" y="2950655"/>
            <a:ext cx="484632" cy="5085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A20F9DD-941A-904F-BA4B-35ABC0D2CFF1}"/>
              </a:ext>
            </a:extLst>
          </p:cNvPr>
          <p:cNvSpPr/>
          <p:nvPr/>
        </p:nvSpPr>
        <p:spPr>
          <a:xfrm>
            <a:off x="5040630" y="3579813"/>
            <a:ext cx="2193290" cy="66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Consistency</a:t>
            </a:r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8819FA82-7C08-3149-9AF3-4B2492285FF2}"/>
              </a:ext>
            </a:extLst>
          </p:cNvPr>
          <p:cNvSpPr/>
          <p:nvPr/>
        </p:nvSpPr>
        <p:spPr>
          <a:xfrm>
            <a:off x="5894960" y="4335462"/>
            <a:ext cx="484632" cy="5085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7A842FAC-CEE0-EF48-AD35-45736B862072}"/>
              </a:ext>
            </a:extLst>
          </p:cNvPr>
          <p:cNvSpPr/>
          <p:nvPr/>
        </p:nvSpPr>
        <p:spPr>
          <a:xfrm rot="10800000">
            <a:off x="5894960" y="2950655"/>
            <a:ext cx="484632" cy="5085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0DF2E9-0CEA-9641-BEF2-4980575C83B3}"/>
              </a:ext>
            </a:extLst>
          </p:cNvPr>
          <p:cNvSpPr/>
          <p:nvPr/>
        </p:nvSpPr>
        <p:spPr>
          <a:xfrm>
            <a:off x="7767955" y="3579813"/>
            <a:ext cx="2193290" cy="66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Interactiveness</a:t>
            </a:r>
            <a:endParaRPr lang="en-US" sz="2400" dirty="0"/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32A142EB-F813-7842-B622-7FCFE5D434EA}"/>
              </a:ext>
            </a:extLst>
          </p:cNvPr>
          <p:cNvSpPr/>
          <p:nvPr/>
        </p:nvSpPr>
        <p:spPr>
          <a:xfrm>
            <a:off x="8622285" y="4335462"/>
            <a:ext cx="484632" cy="5085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FCCD089D-A7BD-B34F-ADDC-4A17F2A15C4F}"/>
              </a:ext>
            </a:extLst>
          </p:cNvPr>
          <p:cNvSpPr/>
          <p:nvPr/>
        </p:nvSpPr>
        <p:spPr>
          <a:xfrm rot="10800000">
            <a:off x="8622285" y="2950655"/>
            <a:ext cx="484632" cy="5085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6681E2-1D45-8348-A0CD-9FA081398101}"/>
              </a:ext>
            </a:extLst>
          </p:cNvPr>
          <p:cNvSpPr txBox="1"/>
          <p:nvPr/>
        </p:nvSpPr>
        <p:spPr>
          <a:xfrm>
            <a:off x="2457285" y="6362284"/>
            <a:ext cx="7077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From Huang et al., 2019, “Challenges in Building Intelligent Open-Domain Systems”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F89462-955B-D643-A125-97A2A93E9EB8}"/>
              </a:ext>
            </a:extLst>
          </p:cNvPr>
          <p:cNvSpPr txBox="1"/>
          <p:nvPr/>
        </p:nvSpPr>
        <p:spPr>
          <a:xfrm>
            <a:off x="20517" y="3648403"/>
            <a:ext cx="1663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Key Issues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E11F1B-832C-2742-84DC-701E6E1E2D7D}"/>
              </a:ext>
            </a:extLst>
          </p:cNvPr>
          <p:cNvSpPr txBox="1"/>
          <p:nvPr/>
        </p:nvSpPr>
        <p:spPr>
          <a:xfrm>
            <a:off x="20517" y="1959303"/>
            <a:ext cx="1828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Key Factors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8B9102-AC6C-6D41-9089-FB71A086DFA9}"/>
              </a:ext>
            </a:extLst>
          </p:cNvPr>
          <p:cNvSpPr txBox="1"/>
          <p:nvPr/>
        </p:nvSpPr>
        <p:spPr>
          <a:xfrm>
            <a:off x="20517" y="5256213"/>
            <a:ext cx="20651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Key </a:t>
            </a:r>
          </a:p>
          <a:p>
            <a:r>
              <a:rPr lang="en-US" sz="2800" dirty="0"/>
              <a:t>Technologies</a:t>
            </a:r>
          </a:p>
        </p:txBody>
      </p:sp>
    </p:spTree>
    <p:extLst>
      <p:ext uri="{BB962C8B-B14F-4D97-AF65-F5344CB8AC3E}">
        <p14:creationId xmlns:p14="http://schemas.microsoft.com/office/powerpoint/2010/main" val="2613194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28" grpId="0"/>
      <p:bldP spid="28" grpId="1"/>
      <p:bldP spid="3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1602</TotalTime>
  <Words>2303</Words>
  <Application>Microsoft Macintosh PowerPoint</Application>
  <PresentationFormat>Widescreen</PresentationFormat>
  <Paragraphs>469</Paragraphs>
  <Slides>70</Slides>
  <Notes>15</Notes>
  <HiddenSlides>0</HiddenSlides>
  <MMClips>2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9" baseType="lpstr">
      <vt:lpstr>Arial</vt:lpstr>
      <vt:lpstr>Calibri</vt:lpstr>
      <vt:lpstr>Calibri Light</vt:lpstr>
      <vt:lpstr>Courier</vt:lpstr>
      <vt:lpstr>Roboto</vt:lpstr>
      <vt:lpstr>Times New Roman</vt:lpstr>
      <vt:lpstr>Wingdings</vt:lpstr>
      <vt:lpstr>Office Theme</vt:lpstr>
      <vt:lpstr>Equation</vt:lpstr>
      <vt:lpstr>Alexa, can you help me?                   I don't know what to do.                      Dialog Systems</vt:lpstr>
      <vt:lpstr>Chatbots are Ubiquitous: Personal Agents, Games, Education, Business &amp; Medicine</vt:lpstr>
      <vt:lpstr>Lots of Tools</vt:lpstr>
      <vt:lpstr>PowerPoint Presentation</vt:lpstr>
      <vt:lpstr>Artificial Intelligence</vt:lpstr>
      <vt:lpstr>AI with AI conversations: Cleverbot (Carpenter, 2011)</vt:lpstr>
      <vt:lpstr>Challenges for Artificial Intelligence</vt:lpstr>
      <vt:lpstr>PowerPoint Presentation</vt:lpstr>
      <vt:lpstr>Challenges for Conversational Agents</vt:lpstr>
      <vt:lpstr>Spoke Dialog System Architecture</vt:lpstr>
      <vt:lpstr>Two Types of Systems</vt:lpstr>
      <vt:lpstr>Social Chat is Natural in Dialog Systems</vt:lpstr>
      <vt:lpstr>Chatbot Architectures</vt:lpstr>
      <vt:lpstr>Eliza pattern/transform rules</vt:lpstr>
      <vt:lpstr>Personality in chatbots: Eliza and Parry</vt:lpstr>
      <vt:lpstr>Parry’s persona</vt:lpstr>
      <vt:lpstr>Chatbot Architectures</vt:lpstr>
      <vt:lpstr>Information Retrieval based Chatbots</vt:lpstr>
      <vt:lpstr>Two IR-based Chatbot Architectures</vt:lpstr>
      <vt:lpstr>Deep Semantic Similarity Model</vt:lpstr>
      <vt:lpstr>Chatbot Architectures</vt:lpstr>
      <vt:lpstr>Neural Network Encoder-Decoder Generative Models</vt:lpstr>
      <vt:lpstr>Response Generation Systems</vt:lpstr>
      <vt:lpstr>PowerPoint Presentation</vt:lpstr>
      <vt:lpstr>Neural Network Language Models (NNLMs)</vt:lpstr>
      <vt:lpstr>Neural Network Language Models (NNLMs)</vt:lpstr>
      <vt:lpstr>Sentence Encoder</vt:lpstr>
      <vt:lpstr>Sequence to Sequence Model</vt:lpstr>
      <vt:lpstr>Sequence to Sequence Model</vt:lpstr>
      <vt:lpstr>Sequence to Sequence Model</vt:lpstr>
      <vt:lpstr>Sequence to Sequence Model</vt:lpstr>
      <vt:lpstr>Neural Conversational Models</vt:lpstr>
      <vt:lpstr>Hierarchical Sequence to Sequence Model</vt:lpstr>
      <vt:lpstr>Neural Conversational Models</vt:lpstr>
      <vt:lpstr>Uninteresting, Bland, and Safe Responses</vt:lpstr>
      <vt:lpstr>Uninteresting, Bland, and Safe Responses</vt:lpstr>
      <vt:lpstr>Response Diversity Promotion</vt:lpstr>
      <vt:lpstr>Next Steps for Chatbots</vt:lpstr>
      <vt:lpstr>Next Steps for Chatbots</vt:lpstr>
      <vt:lpstr>Next Steps for Chatbots</vt:lpstr>
      <vt:lpstr>Next Steps for Chatbots</vt:lpstr>
      <vt:lpstr>Chatbot with Emotion  CAiRE: An End-to-End Empathetic Chatbot</vt:lpstr>
      <vt:lpstr>Chatbots: pro and con</vt:lpstr>
      <vt:lpstr>Two Types of Systems</vt:lpstr>
      <vt:lpstr>Goal-based (Dialog agents) Task-Oriented </vt:lpstr>
      <vt:lpstr>PowerPoint Presentation</vt:lpstr>
      <vt:lpstr>Task Representation and NLU</vt:lpstr>
      <vt:lpstr>Slot Filling Dialog</vt:lpstr>
      <vt:lpstr>Dialog Engineering as Finite State Automata</vt:lpstr>
      <vt:lpstr>Dialog State Tracking</vt:lpstr>
      <vt:lpstr>Reinforcement Learning</vt:lpstr>
      <vt:lpstr>The case of Microsoft Tay</vt:lpstr>
      <vt:lpstr>The case of Microsoft Tay</vt:lpstr>
      <vt:lpstr>The case of Microsoft Tay</vt:lpstr>
      <vt:lpstr>Evaluation</vt:lpstr>
      <vt:lpstr>Evaluation</vt:lpstr>
      <vt:lpstr>Evaluation of Goal (Task) vs Chatbot (Non-Task)</vt:lpstr>
      <vt:lpstr>Current Approaches</vt:lpstr>
      <vt:lpstr>PowerPoint Presentation</vt:lpstr>
      <vt:lpstr>Why Are We Worried about Evaluation?</vt:lpstr>
      <vt:lpstr>Current Automatic Metrics Weakly Correlate with Human Judgements</vt:lpstr>
      <vt:lpstr>Dialog Evaluation Metrics are an Active Area of Research</vt:lpstr>
      <vt:lpstr>Interactive Evaluation of Chatbots Requires a Lot of Data == Expensive</vt:lpstr>
      <vt:lpstr>Comparing Single Utterances is More Effective than Comparing Conversations</vt:lpstr>
      <vt:lpstr>Ethical Issues</vt:lpstr>
      <vt:lpstr>Privacy</vt:lpstr>
      <vt:lpstr>Privacy: Training on User Data</vt:lpstr>
      <vt:lpstr>Safety</vt:lpstr>
      <vt:lpstr>Female Conversational Agents</vt:lpstr>
      <vt:lpstr>Bias in Training Datasets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Alexa, can you help me?                 I don't know what to do.                      Dialog Systems</dc:title>
  <dc:creator>Sedoc, Joao</dc:creator>
  <cp:lastModifiedBy>Sedoc, Joao C</cp:lastModifiedBy>
  <cp:revision>12</cp:revision>
  <dcterms:created xsi:type="dcterms:W3CDTF">2019-11-18T18:58:04Z</dcterms:created>
  <dcterms:modified xsi:type="dcterms:W3CDTF">2020-11-13T15:43:19Z</dcterms:modified>
</cp:coreProperties>
</file>